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3" r:id="rId2"/>
  </p:sldMasterIdLst>
  <p:notesMasterIdLst>
    <p:notesMasterId r:id="rId20"/>
  </p:notesMasterIdLst>
  <p:sldIdLst>
    <p:sldId id="261" r:id="rId3"/>
    <p:sldId id="811" r:id="rId4"/>
    <p:sldId id="797" r:id="rId5"/>
    <p:sldId id="790" r:id="rId6"/>
    <p:sldId id="800" r:id="rId7"/>
    <p:sldId id="798" r:id="rId8"/>
    <p:sldId id="792" r:id="rId9"/>
    <p:sldId id="799" r:id="rId10"/>
    <p:sldId id="802" r:id="rId11"/>
    <p:sldId id="803" r:id="rId12"/>
    <p:sldId id="804" r:id="rId13"/>
    <p:sldId id="805" r:id="rId14"/>
    <p:sldId id="807" r:id="rId15"/>
    <p:sldId id="809" r:id="rId16"/>
    <p:sldId id="808" r:id="rId17"/>
    <p:sldId id="810" r:id="rId18"/>
    <p:sldId id="796" r:id="rId1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4E19"/>
    <a:srgbClr val="013660"/>
    <a:srgbClr val="EA4E1B"/>
    <a:srgbClr val="E06127"/>
    <a:srgbClr val="00365F"/>
    <a:srgbClr val="E94E1B"/>
    <a:srgbClr val="44546A"/>
    <a:srgbClr val="3B71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5" autoAdjust="0"/>
    <p:restoredTop sz="79133" autoAdjust="0"/>
  </p:normalViewPr>
  <p:slideViewPr>
    <p:cSldViewPr snapToGrid="0">
      <p:cViewPr varScale="1">
        <p:scale>
          <a:sx n="63" d="100"/>
          <a:sy n="63" d="100"/>
        </p:scale>
        <p:origin x="7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hyperlink" Target="https://voiceeu.org/publications?string=Review+of+the+e-Single+Form+2021&amp;start_date=&amp;end_date=" TargetMode="External"/><Relationship Id="rId3" Type="http://schemas.openxmlformats.org/officeDocument/2006/relationships/hyperlink" Target="https://voiceeu.org/publications/letter-from-echo-to-fpa-partners-extension-of-2014-fpa.pdf" TargetMode="External"/><Relationship Id="rId7" Type="http://schemas.openxmlformats.org/officeDocument/2006/relationships/hyperlink" Target="https://voiceeu.org/publications?string=model+grant+agreement&amp;start_date=&amp;end_date=" TargetMode="External"/><Relationship Id="rId2" Type="http://schemas.openxmlformats.org/officeDocument/2006/relationships/hyperlink" Target="https://voiceeu.org/publications?string=Partners'+Conference+2018+-+Speech+of+VOICE+President+-+Dominic+Crowley&amp;start_date=&amp;end_date=" TargetMode="External"/><Relationship Id="rId1" Type="http://schemas.openxmlformats.org/officeDocument/2006/relationships/hyperlink" Target="https://voiceeu.org/publications/framework-paper-towards-new-fpa-state-play-and-ways-forward.pdf" TargetMode="External"/><Relationship Id="rId6" Type="http://schemas.openxmlformats.org/officeDocument/2006/relationships/hyperlink" Target="https://voiceeu.org/publications?string=certificate&amp;start_date=&amp;end_date=" TargetMode="External"/><Relationship Id="rId11" Type="http://schemas.openxmlformats.org/officeDocument/2006/relationships/hyperlink" Target="https://voiceeu.org/publications?string=new+FPA+VOICE+&amp;start_date=&amp;end_date=" TargetMode="External"/><Relationship Id="rId5" Type="http://schemas.openxmlformats.org/officeDocument/2006/relationships/hyperlink" Target="https://voiceeu.org/news/covid-19-guidelines-further-questions-to-echo" TargetMode="External"/><Relationship Id="rId10" Type="http://schemas.openxmlformats.org/officeDocument/2006/relationships/hyperlink" Target="https://voiceeu.org/publications?string=Letter+regarding+the+impact+on+humanitarian+NGO" TargetMode="External"/><Relationship Id="rId4" Type="http://schemas.openxmlformats.org/officeDocument/2006/relationships/hyperlink" Target="https://voiceeu.org/publications?string=VOICE+Note+on+FPA+consultation+process+and+FPA+development:+2019+&#8211;+2020&amp;start_date=&amp;end_date=" TargetMode="External"/><Relationship Id="rId9" Type="http://schemas.openxmlformats.org/officeDocument/2006/relationships/hyperlink" Target="https://voiceeu.org/publications?string=Power+Point+presentation+on+the+findings+of+the+ex+ante+assessment+survey&amp;start_date=&amp;end_date=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hyperlink" Target="https://voiceeu.org/publications/framework-paper-towards-new-fpa-state-play-and-ways-forward.pdf" TargetMode="External"/><Relationship Id="rId3" Type="http://schemas.openxmlformats.org/officeDocument/2006/relationships/hyperlink" Target="https://voiceeu.org/publications?string=model+grant+agreement&amp;start_date=&amp;end_date=" TargetMode="External"/><Relationship Id="rId7" Type="http://schemas.openxmlformats.org/officeDocument/2006/relationships/hyperlink" Target="https://voiceeu.org/publications?string=VOICE+Note+on+FPA+consultation+process+and+FPA+development:+2019+&#8211;+2020&amp;start_date=&amp;end_date=" TargetMode="External"/><Relationship Id="rId2" Type="http://schemas.openxmlformats.org/officeDocument/2006/relationships/hyperlink" Target="https://voiceeu.org/publications?string=certificate&amp;start_date=&amp;end_date=" TargetMode="External"/><Relationship Id="rId1" Type="http://schemas.openxmlformats.org/officeDocument/2006/relationships/hyperlink" Target="https://voiceeu.org/news/covid-19-guidelines-further-questions-to-echo" TargetMode="External"/><Relationship Id="rId6" Type="http://schemas.openxmlformats.org/officeDocument/2006/relationships/hyperlink" Target="https://voiceeu.org/publications?string=Letter+regarding+the+impact+on+humanitarian+NGO" TargetMode="External"/><Relationship Id="rId11" Type="http://schemas.openxmlformats.org/officeDocument/2006/relationships/hyperlink" Target="https://voiceeu.org/publications/letter-from-echo-to-fpa-partners-extension-of-2014-fpa.pdf" TargetMode="External"/><Relationship Id="rId5" Type="http://schemas.openxmlformats.org/officeDocument/2006/relationships/hyperlink" Target="https://voiceeu.org/publications?string=Power+Point+presentation+on+the+findings+of+the+ex+ante+assessment+survey&amp;start_date=&amp;end_date=" TargetMode="External"/><Relationship Id="rId10" Type="http://schemas.openxmlformats.org/officeDocument/2006/relationships/hyperlink" Target="https://voiceeu.org/publications?string=Partners'+Conference+2018+-+Speech+of+VOICE+President+-+Dominic+Crowley&amp;start_date=&amp;end_date=" TargetMode="External"/><Relationship Id="rId4" Type="http://schemas.openxmlformats.org/officeDocument/2006/relationships/hyperlink" Target="https://voiceeu.org/publications?string=Review+of+the+e-Single+Form+2021&amp;start_date=&amp;end_date=" TargetMode="External"/><Relationship Id="rId9" Type="http://schemas.openxmlformats.org/officeDocument/2006/relationships/hyperlink" Target="https://voiceeu.org/publications?string=new+FPA+VOICE+&amp;start_date=&amp;end_date=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825875-7510-9546-8746-D02C99BB4EFC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7225F3D-2837-9E48-BF09-F9D8D959925C}">
      <dgm:prSet phldrT="[Texte]"/>
      <dgm:spPr>
        <a:solidFill>
          <a:srgbClr val="C6E1FA"/>
        </a:solidFill>
      </dgm:spPr>
      <dgm:t>
        <a:bodyPr/>
        <a:lstStyle/>
        <a:p>
          <a:r>
            <a:rPr lang="en-US" dirty="0"/>
            <a:t>2018: launch of the process</a:t>
          </a:r>
          <a:endParaRPr lang="fr-FR" dirty="0"/>
        </a:p>
      </dgm:t>
    </dgm:pt>
    <dgm:pt modelId="{832975C7-A68E-1A4C-987C-D6E2A51EFD47}" type="parTrans" cxnId="{56ACDE5A-37FC-FC41-8BA9-DEF97801448D}">
      <dgm:prSet/>
      <dgm:spPr/>
      <dgm:t>
        <a:bodyPr/>
        <a:lstStyle/>
        <a:p>
          <a:endParaRPr lang="fr-FR"/>
        </a:p>
      </dgm:t>
    </dgm:pt>
    <dgm:pt modelId="{B1C5739A-ED04-054B-85BE-219E6BF92A3A}" type="sibTrans" cxnId="{56ACDE5A-37FC-FC41-8BA9-DEF97801448D}">
      <dgm:prSet/>
      <dgm:spPr/>
      <dgm:t>
        <a:bodyPr/>
        <a:lstStyle/>
        <a:p>
          <a:endParaRPr lang="fr-FR"/>
        </a:p>
      </dgm:t>
    </dgm:pt>
    <dgm:pt modelId="{FDE46C80-81ED-D941-BF27-5C7637EE658C}">
      <dgm:prSet phldrT="[Texte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>
            <a:lnSpc>
              <a:spcPct val="100000"/>
            </a:lnSpc>
          </a:pPr>
          <a:r>
            <a:rPr lang="en-US" sz="900" dirty="0"/>
            <a:t>The FPA Watch Group conducted an evaluation of the current FPA and develop its </a:t>
          </a:r>
          <a:r>
            <a:rPr lang="en-US" sz="900" dirty="0">
              <a:hlinkClick xmlns:r="http://schemas.openxmlformats.org/officeDocument/2006/relationships" r:id="rId1"/>
            </a:rPr>
            <a:t>position</a:t>
          </a:r>
          <a:r>
            <a:rPr lang="en-US" sz="900" dirty="0"/>
            <a:t> regarding the 6</a:t>
          </a:r>
          <a:r>
            <a:rPr lang="en-US" sz="900" baseline="30000" dirty="0"/>
            <a:t>th</a:t>
          </a:r>
          <a:r>
            <a:rPr lang="en-US" sz="900" dirty="0"/>
            <a:t> FPA as basis for discussions for FPA with ECHO (May)</a:t>
          </a:r>
        </a:p>
        <a:p>
          <a:pPr algn="l">
            <a:lnSpc>
              <a:spcPct val="90000"/>
            </a:lnSpc>
          </a:pPr>
          <a:endParaRPr lang="fr-FR" sz="900" dirty="0"/>
        </a:p>
      </dgm:t>
    </dgm:pt>
    <dgm:pt modelId="{5457159A-F60E-B042-98A9-706696D22B17}" type="parTrans" cxnId="{ADD6BB74-8E38-EA42-98D6-ACB190A582B0}">
      <dgm:prSet/>
      <dgm:spPr/>
      <dgm:t>
        <a:bodyPr/>
        <a:lstStyle/>
        <a:p>
          <a:endParaRPr lang="fr-FR"/>
        </a:p>
      </dgm:t>
    </dgm:pt>
    <dgm:pt modelId="{26532600-1281-4E47-A295-97837C4BAD06}" type="sibTrans" cxnId="{ADD6BB74-8E38-EA42-98D6-ACB190A582B0}">
      <dgm:prSet/>
      <dgm:spPr/>
      <dgm:t>
        <a:bodyPr/>
        <a:lstStyle/>
        <a:p>
          <a:endParaRPr lang="fr-FR"/>
        </a:p>
      </dgm:t>
    </dgm:pt>
    <dgm:pt modelId="{31E0F9F0-C084-1C48-A2BB-CD2C2CCD3490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>
            <a:lnSpc>
              <a:spcPct val="100000"/>
            </a:lnSpc>
          </a:pPr>
          <a:r>
            <a:rPr lang="en-US" sz="900" dirty="0"/>
            <a:t>VOICE exchanges with </a:t>
          </a:r>
          <a:r>
            <a:rPr lang="en-US" sz="900" dirty="0" err="1"/>
            <a:t>Ms</a:t>
          </a:r>
          <a:r>
            <a:rPr lang="en-US" sz="900" dirty="0"/>
            <a:t> </a:t>
          </a:r>
          <a:r>
            <a:rPr lang="en-US" sz="900" dirty="0" err="1"/>
            <a:t>Gariazzo</a:t>
          </a:r>
          <a:r>
            <a:rPr lang="en-US" sz="900" dirty="0"/>
            <a:t> and ECHO DG </a:t>
          </a:r>
          <a:r>
            <a:rPr lang="en-US" sz="900" dirty="0" err="1"/>
            <a:t>Pariat</a:t>
          </a:r>
          <a:r>
            <a:rPr lang="en-US" sz="900" dirty="0"/>
            <a:t> and VOICE President’s </a:t>
          </a:r>
          <a:r>
            <a:rPr lang="en-US" sz="900" dirty="0">
              <a:hlinkClick xmlns:r="http://schemas.openxmlformats.org/officeDocument/2006/relationships" r:id="rId2"/>
            </a:rPr>
            <a:t>intervention at the Partners conference</a:t>
          </a:r>
          <a:r>
            <a:rPr lang="en-US" sz="900" dirty="0"/>
            <a:t> in favor of differed launch of the new FPA </a:t>
          </a:r>
          <a:r>
            <a:rPr lang="en-US" sz="900"/>
            <a:t>=&gt;</a:t>
          </a:r>
          <a:r>
            <a:rPr lang="en-US" sz="900">
              <a:sym typeface="Wingdings" pitchFamily="2" charset="2"/>
            </a:rPr>
            <a:t>❗️</a:t>
          </a:r>
          <a:r>
            <a:rPr lang="en-US" sz="900">
              <a:hlinkClick xmlns:r="http://schemas.openxmlformats.org/officeDocument/2006/relationships" r:id="rId3"/>
            </a:rPr>
            <a:t>2 </a:t>
          </a:r>
          <a:r>
            <a:rPr lang="en-US" sz="900" dirty="0">
              <a:hlinkClick xmlns:r="http://schemas.openxmlformats.org/officeDocument/2006/relationships" r:id="rId3"/>
            </a:rPr>
            <a:t>years extension</a:t>
          </a:r>
          <a:r>
            <a:rPr lang="en-US" sz="900" dirty="0"/>
            <a:t> of the 2014 FPA</a:t>
          </a:r>
        </a:p>
        <a:p>
          <a:pPr algn="l">
            <a:lnSpc>
              <a:spcPct val="100000"/>
            </a:lnSpc>
          </a:pPr>
          <a:endParaRPr lang="fr-FR" sz="900" dirty="0"/>
        </a:p>
      </dgm:t>
    </dgm:pt>
    <dgm:pt modelId="{1CCF0DEB-8DBA-C045-A32D-46AAB4193AE4}" type="parTrans" cxnId="{E0F35E2D-A0D4-4E45-893F-8B2799831DCB}">
      <dgm:prSet/>
      <dgm:spPr/>
      <dgm:t>
        <a:bodyPr/>
        <a:lstStyle/>
        <a:p>
          <a:endParaRPr lang="fr-FR"/>
        </a:p>
      </dgm:t>
    </dgm:pt>
    <dgm:pt modelId="{EF922590-16C6-9342-8639-F206E0B6217C}" type="sibTrans" cxnId="{E0F35E2D-A0D4-4E45-893F-8B2799831DCB}">
      <dgm:prSet/>
      <dgm:spPr/>
      <dgm:t>
        <a:bodyPr/>
        <a:lstStyle/>
        <a:p>
          <a:endParaRPr lang="fr-FR"/>
        </a:p>
      </dgm:t>
    </dgm:pt>
    <dgm:pt modelId="{87D1346A-8A37-3646-8319-B21E827DEAE3}">
      <dgm:prSet phldrT="[Texte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2019: focus on the ex-ante assessment</a:t>
          </a:r>
          <a:endParaRPr lang="fr-FR" dirty="0"/>
        </a:p>
      </dgm:t>
    </dgm:pt>
    <dgm:pt modelId="{5A9300F2-EA84-9542-A629-B6B68619EF02}" type="parTrans" cxnId="{A7BEC18B-5C0E-104F-A700-1526B343E9B5}">
      <dgm:prSet/>
      <dgm:spPr/>
      <dgm:t>
        <a:bodyPr/>
        <a:lstStyle/>
        <a:p>
          <a:endParaRPr lang="fr-FR"/>
        </a:p>
      </dgm:t>
    </dgm:pt>
    <dgm:pt modelId="{2E6F257D-E358-4842-AA55-66204CA715F5}" type="sibTrans" cxnId="{A7BEC18B-5C0E-104F-A700-1526B343E9B5}">
      <dgm:prSet/>
      <dgm:spPr/>
      <dgm:t>
        <a:bodyPr/>
        <a:lstStyle/>
        <a:p>
          <a:endParaRPr lang="fr-FR"/>
        </a:p>
      </dgm:t>
    </dgm:pt>
    <dgm:pt modelId="{8EDF6710-6EB0-D245-86FD-A4F705F55C84}">
      <dgm:prSet phldrT="[Texte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>
            <a:buNone/>
          </a:pPr>
          <a:r>
            <a:rPr lang="en-US" sz="900" dirty="0"/>
            <a:t>-</a:t>
          </a:r>
          <a:r>
            <a:rPr lang="fr-BE" sz="900" b="0" i="0" u="none" dirty="0"/>
            <a:t> VOICE </a:t>
          </a:r>
          <a:r>
            <a:rPr lang="fr-BE" sz="900" b="0" i="0" u="none" dirty="0" err="1"/>
            <a:t>compiled</a:t>
          </a:r>
          <a:r>
            <a:rPr lang="fr-BE" sz="900" b="0" i="0" u="none" dirty="0"/>
            <a:t> feedback and questions </a:t>
          </a:r>
          <a:r>
            <a:rPr lang="fr-BE" sz="900" b="0" i="0" u="none" dirty="0" err="1"/>
            <a:t>regarding</a:t>
          </a:r>
          <a:r>
            <a:rPr lang="fr-BE" sz="900" b="0" i="0" u="none" dirty="0"/>
            <a:t> the ex-ante </a:t>
          </a:r>
          <a:r>
            <a:rPr lang="fr-BE" sz="900" b="0" i="0" u="none" dirty="0" err="1"/>
            <a:t>assessment</a:t>
          </a:r>
          <a:r>
            <a:rPr lang="fr-BE" sz="900" b="0" i="0" u="none" dirty="0"/>
            <a:t> </a:t>
          </a:r>
          <a:r>
            <a:rPr lang="fr-BE" sz="900" b="0" i="0" u="none" dirty="0" err="1"/>
            <a:t>ToR</a:t>
          </a:r>
          <a:r>
            <a:rPr lang="fr-BE" sz="900" b="0" i="0" u="none" dirty="0"/>
            <a:t> and </a:t>
          </a:r>
          <a:r>
            <a:rPr lang="fr-BE" sz="900" b="0" i="0" u="none" dirty="0" err="1"/>
            <a:t>upon</a:t>
          </a:r>
          <a:r>
            <a:rPr lang="fr-BE" sz="900" b="0" i="0" u="none" dirty="0"/>
            <a:t> Watch </a:t>
          </a:r>
          <a:r>
            <a:rPr lang="fr-BE" sz="900" b="0" i="0" u="none" dirty="0" err="1"/>
            <a:t>Group’s</a:t>
          </a:r>
          <a:r>
            <a:rPr lang="fr-BE" sz="900" b="0" i="0" u="none" dirty="0"/>
            <a:t> </a:t>
          </a:r>
          <a:r>
            <a:rPr lang="fr-BE" sz="900" b="0" i="0" u="none" dirty="0" err="1"/>
            <a:t>request</a:t>
          </a:r>
          <a:r>
            <a:rPr lang="fr-BE" sz="900" b="0" i="0" u="none" dirty="0"/>
            <a:t> </a:t>
          </a:r>
        </a:p>
        <a:p>
          <a:pPr algn="l">
            <a:buNone/>
          </a:pPr>
          <a:r>
            <a:rPr lang="fr-BE" sz="900" b="0" i="0" u="none" dirty="0"/>
            <a:t>- ECHO info session on FPA 2021 (Sept)</a:t>
          </a:r>
        </a:p>
        <a:p>
          <a:pPr algn="l">
            <a:buNone/>
          </a:pPr>
          <a:r>
            <a:rPr lang="fr-BE" sz="900" b="0" i="0" u="none" dirty="0"/>
            <a:t>- </a:t>
          </a:r>
          <a:r>
            <a:rPr lang="fr-BE" sz="900" b="0" i="0" u="none" dirty="0" err="1"/>
            <a:t>Following</a:t>
          </a:r>
          <a:r>
            <a:rPr lang="fr-BE" sz="900" b="0" i="0" u="none" dirty="0"/>
            <a:t> exchange </a:t>
          </a:r>
          <a:r>
            <a:rPr lang="fr-BE" sz="900" b="0" i="0" u="none" dirty="0" err="1"/>
            <a:t>with</a:t>
          </a:r>
          <a:r>
            <a:rPr lang="fr-BE" sz="900" b="0" i="0" u="none" dirty="0"/>
            <a:t> FPA TF, </a:t>
          </a:r>
          <a:r>
            <a:rPr lang="fr-BE" sz="900" b="0" i="0" u="none" dirty="0" err="1"/>
            <a:t>revised</a:t>
          </a:r>
          <a:r>
            <a:rPr lang="fr-BE" sz="900" b="0" i="0" u="none" dirty="0"/>
            <a:t> and </a:t>
          </a:r>
          <a:r>
            <a:rPr lang="fr-BE" sz="900" b="0" i="0" u="none" dirty="0" err="1"/>
            <a:t>clearer</a:t>
          </a:r>
          <a:r>
            <a:rPr lang="fr-BE" sz="900" b="0" i="0" u="none" dirty="0"/>
            <a:t> version of ECHO FAQ on ex-ante </a:t>
          </a:r>
          <a:r>
            <a:rPr lang="fr-BE" sz="900" b="0" i="0" u="none" dirty="0" err="1"/>
            <a:t>assessment</a:t>
          </a:r>
          <a:r>
            <a:rPr lang="fr-BE" sz="900" b="0" i="0" u="none" dirty="0"/>
            <a:t> (</a:t>
          </a:r>
          <a:r>
            <a:rPr lang="fr-BE" sz="900" b="0" i="0" u="none" dirty="0" err="1"/>
            <a:t>Nov</a:t>
          </a:r>
          <a:r>
            <a:rPr lang="fr-BE" sz="900" b="0" i="0" u="none" dirty="0"/>
            <a:t>)</a:t>
          </a:r>
          <a:endParaRPr lang="fr-FR" sz="900" dirty="0"/>
        </a:p>
      </dgm:t>
    </dgm:pt>
    <dgm:pt modelId="{3BAF867B-0511-CD4B-B61A-3DD87F995CAD}" type="parTrans" cxnId="{2444533A-7286-8F4A-8FD4-F59BDAE8F3FB}">
      <dgm:prSet/>
      <dgm:spPr/>
      <dgm:t>
        <a:bodyPr/>
        <a:lstStyle/>
        <a:p>
          <a:endParaRPr lang="fr-FR"/>
        </a:p>
      </dgm:t>
    </dgm:pt>
    <dgm:pt modelId="{72D60BBE-5F17-B74D-B659-C3ACB0F0F0B5}" type="sibTrans" cxnId="{2444533A-7286-8F4A-8FD4-F59BDAE8F3FB}">
      <dgm:prSet/>
      <dgm:spPr/>
      <dgm:t>
        <a:bodyPr/>
        <a:lstStyle/>
        <a:p>
          <a:endParaRPr lang="fr-FR"/>
        </a:p>
      </dgm:t>
    </dgm:pt>
    <dgm:pt modelId="{4B1CA6BD-5787-254E-A585-BAEFA62FEDFF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>
            <a:lnSpc>
              <a:spcPct val="100000"/>
            </a:lnSpc>
          </a:pPr>
          <a:r>
            <a:rPr lang="en-US" sz="900" dirty="0"/>
            <a:t>- VOICE Board/President meetings with ECHO management calling for consultations to resume and for meeting between ECHO, NGOs and auditors to be organized</a:t>
          </a:r>
        </a:p>
        <a:p>
          <a:pPr algn="l">
            <a:lnSpc>
              <a:spcPct val="100000"/>
            </a:lnSpc>
          </a:pPr>
          <a:r>
            <a:rPr lang="en-US" sz="900" dirty="0"/>
            <a:t>- </a:t>
          </a:r>
          <a:r>
            <a:rPr lang="en-US" sz="900" dirty="0">
              <a:hlinkClick xmlns:r="http://schemas.openxmlformats.org/officeDocument/2006/relationships" r:id="rId4"/>
            </a:rPr>
            <a:t>VOICE Note</a:t>
          </a:r>
          <a:r>
            <a:rPr lang="en-US" sz="900" dirty="0"/>
            <a:t> on proposed timeline for upcoming consultation (Jan)</a:t>
          </a:r>
        </a:p>
      </dgm:t>
    </dgm:pt>
    <dgm:pt modelId="{A0375624-55A0-6849-8E30-BC965A224ADB}" type="parTrans" cxnId="{1178DA18-F6BA-1D4C-A712-22D9A084E2DB}">
      <dgm:prSet/>
      <dgm:spPr/>
      <dgm:t>
        <a:bodyPr/>
        <a:lstStyle/>
        <a:p>
          <a:endParaRPr lang="fr-FR"/>
        </a:p>
      </dgm:t>
    </dgm:pt>
    <dgm:pt modelId="{EDCA6892-7985-3841-BA37-F34CE71CA5D8}" type="sibTrans" cxnId="{1178DA18-F6BA-1D4C-A712-22D9A084E2DB}">
      <dgm:prSet/>
      <dgm:spPr/>
      <dgm:t>
        <a:bodyPr/>
        <a:lstStyle/>
        <a:p>
          <a:endParaRPr lang="fr-FR"/>
        </a:p>
      </dgm:t>
    </dgm:pt>
    <dgm:pt modelId="{8277CCDC-757F-CF42-A337-4799252C6420}">
      <dgm:prSet phldrT="[Texte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fr-FR" dirty="0"/>
            <a:t>2020: focus on </a:t>
          </a:r>
          <a:r>
            <a:rPr lang="fr-FR" dirty="0" err="1"/>
            <a:t>Covid</a:t>
          </a:r>
          <a:r>
            <a:rPr lang="fr-FR" dirty="0"/>
            <a:t> and future </a:t>
          </a:r>
          <a:r>
            <a:rPr lang="fr-FR" dirty="0" err="1"/>
            <a:t>partnership</a:t>
          </a:r>
          <a:r>
            <a:rPr lang="fr-FR" dirty="0"/>
            <a:t> in </a:t>
          </a:r>
          <a:r>
            <a:rPr lang="fr-FR" dirty="0" err="1"/>
            <a:t>parallel</a:t>
          </a:r>
          <a:endParaRPr lang="fr-FR" dirty="0"/>
        </a:p>
      </dgm:t>
    </dgm:pt>
    <dgm:pt modelId="{42FA82F6-A20D-8448-8055-EFFAEAF7D105}" type="parTrans" cxnId="{D1328925-AA58-4C40-9F83-02C623C9A63E}">
      <dgm:prSet/>
      <dgm:spPr/>
      <dgm:t>
        <a:bodyPr/>
        <a:lstStyle/>
        <a:p>
          <a:endParaRPr lang="fr-FR"/>
        </a:p>
      </dgm:t>
    </dgm:pt>
    <dgm:pt modelId="{262E13D1-4104-3142-BC19-FEB60C78B4BD}" type="sibTrans" cxnId="{D1328925-AA58-4C40-9F83-02C623C9A63E}">
      <dgm:prSet/>
      <dgm:spPr/>
      <dgm:t>
        <a:bodyPr/>
        <a:lstStyle/>
        <a:p>
          <a:endParaRPr lang="fr-FR"/>
        </a:p>
      </dgm:t>
    </dgm:pt>
    <dgm:pt modelId="{897368C5-E6EF-114A-B4E6-A241EE03D27B}">
      <dgm:prSet phldrT="[Texte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algn="l"/>
          <a:r>
            <a:rPr lang="en-US" sz="900" dirty="0"/>
            <a:t>- VOICE/ECHO webinar organized </a:t>
          </a:r>
          <a:r>
            <a:rPr lang="fr-BE" sz="900" b="0" i="0" u="none" dirty="0"/>
            <a:t>for </a:t>
          </a:r>
          <a:r>
            <a:rPr lang="fr-BE" sz="900" b="0" i="0" u="none" dirty="0" err="1"/>
            <a:t>partners</a:t>
          </a:r>
          <a:r>
            <a:rPr lang="fr-BE" sz="900" b="0" i="0" u="none" dirty="0"/>
            <a:t> and </a:t>
          </a:r>
          <a:r>
            <a:rPr lang="fr-BE" sz="900" b="0" i="0" u="none" dirty="0" err="1"/>
            <a:t>auditors</a:t>
          </a:r>
          <a:r>
            <a:rPr lang="fr-BE" sz="900" b="0" i="0" u="none" dirty="0"/>
            <a:t> (</a:t>
          </a:r>
          <a:r>
            <a:rPr lang="fr-BE" sz="900" b="0" i="0" u="none" dirty="0" err="1"/>
            <a:t>Feb</a:t>
          </a:r>
          <a:r>
            <a:rPr lang="fr-BE" sz="900" b="0" i="0" u="none" dirty="0"/>
            <a:t>)</a:t>
          </a:r>
        </a:p>
        <a:p>
          <a:pPr algn="l"/>
          <a:r>
            <a:rPr lang="en-US" sz="900" dirty="0"/>
            <a:t>- Covid-19 guidelines: </a:t>
          </a:r>
          <a:r>
            <a:rPr lang="en-US" sz="900" dirty="0">
              <a:hlinkClick xmlns:r="http://schemas.openxmlformats.org/officeDocument/2006/relationships" r:id="rId5"/>
            </a:rPr>
            <a:t>further questions to ECHO</a:t>
          </a:r>
          <a:r>
            <a:rPr lang="en-US" sz="900" dirty="0"/>
            <a:t> (Apr)</a:t>
          </a:r>
        </a:p>
        <a:p>
          <a:pPr algn="l"/>
          <a:r>
            <a:rPr lang="en-US" sz="900" dirty="0"/>
            <a:t>- FPA TF feedback on </a:t>
          </a:r>
          <a:r>
            <a:rPr lang="en-US" sz="900" dirty="0">
              <a:hlinkClick xmlns:r="http://schemas.openxmlformats.org/officeDocument/2006/relationships" r:id="rId6"/>
            </a:rPr>
            <a:t>Certificate</a:t>
          </a:r>
          <a:r>
            <a:rPr lang="en-US" sz="900" dirty="0"/>
            <a:t> (Jul) and on the </a:t>
          </a:r>
          <a:r>
            <a:rPr lang="en-US" sz="900" dirty="0">
              <a:hlinkClick xmlns:r="http://schemas.openxmlformats.org/officeDocument/2006/relationships" r:id="rId7"/>
            </a:rPr>
            <a:t>MGA</a:t>
          </a:r>
          <a:r>
            <a:rPr lang="en-US" sz="900" dirty="0"/>
            <a:t> and </a:t>
          </a:r>
          <a:r>
            <a:rPr lang="en-US" sz="900" dirty="0">
              <a:hlinkClick xmlns:r="http://schemas.openxmlformats.org/officeDocument/2006/relationships" r:id="rId8"/>
            </a:rPr>
            <a:t>e-SF</a:t>
          </a:r>
          <a:r>
            <a:rPr lang="en-US" sz="900" dirty="0"/>
            <a:t> (Aug)</a:t>
          </a:r>
        </a:p>
        <a:p>
          <a:pPr algn="l"/>
          <a:r>
            <a:rPr lang="en-US" sz="900" dirty="0"/>
            <a:t>- FPA WG survey on the ex-ante assessment =&gt; </a:t>
          </a:r>
          <a:r>
            <a:rPr lang="en-US" sz="900" dirty="0">
              <a:hlinkClick xmlns:r="http://schemas.openxmlformats.org/officeDocument/2006/relationships" r:id="rId9"/>
            </a:rPr>
            <a:t>findings</a:t>
          </a:r>
          <a:r>
            <a:rPr lang="en-US" sz="900" dirty="0"/>
            <a:t> (Aug)</a:t>
          </a:r>
        </a:p>
        <a:p>
          <a:pPr algn="l"/>
          <a:r>
            <a:rPr lang="en-US" sz="900" dirty="0">
              <a:solidFill>
                <a:schemeClr val="tx1"/>
              </a:solidFill>
            </a:rPr>
            <a:t>- ECHO presentation to the WG of the Certificates, MGA, </a:t>
          </a:r>
          <a:r>
            <a:rPr lang="en-US" sz="900" dirty="0" err="1">
              <a:solidFill>
                <a:schemeClr val="tx1"/>
              </a:solidFill>
            </a:rPr>
            <a:t>eSF</a:t>
          </a:r>
          <a:r>
            <a:rPr lang="en-US" sz="900" dirty="0">
              <a:solidFill>
                <a:schemeClr val="tx1"/>
              </a:solidFill>
            </a:rPr>
            <a:t> =&gt; ongoing </a:t>
          </a:r>
          <a:r>
            <a:rPr lang="fr-BE" sz="900" dirty="0" err="1">
              <a:solidFill>
                <a:schemeClr val="tx1"/>
              </a:solidFill>
            </a:rPr>
            <a:t>working</a:t>
          </a:r>
          <a:r>
            <a:rPr lang="fr-BE" sz="900" dirty="0">
              <a:solidFill>
                <a:schemeClr val="tx1"/>
              </a:solidFill>
            </a:rPr>
            <a:t> group to fine-tune the </a:t>
          </a:r>
          <a:r>
            <a:rPr lang="fr-BE" sz="900" dirty="0" err="1">
              <a:solidFill>
                <a:schemeClr val="tx1"/>
              </a:solidFill>
            </a:rPr>
            <a:t>template</a:t>
          </a:r>
          <a:r>
            <a:rPr lang="fr-BE" sz="900" dirty="0">
              <a:solidFill>
                <a:schemeClr val="tx1"/>
              </a:solidFill>
            </a:rPr>
            <a:t> « </a:t>
          </a:r>
          <a:r>
            <a:rPr lang="fr-BE" sz="900" dirty="0" err="1">
              <a:solidFill>
                <a:schemeClr val="tx1"/>
              </a:solidFill>
            </a:rPr>
            <a:t>Operational</a:t>
          </a:r>
          <a:r>
            <a:rPr lang="fr-BE" sz="900" dirty="0">
              <a:solidFill>
                <a:schemeClr val="tx1"/>
              </a:solidFill>
            </a:rPr>
            <a:t> Budget » (</a:t>
          </a:r>
          <a:r>
            <a:rPr lang="fr-BE" sz="900" dirty="0" err="1">
              <a:solidFill>
                <a:schemeClr val="tx1"/>
              </a:solidFill>
            </a:rPr>
            <a:t>Oct</a:t>
          </a:r>
          <a:r>
            <a:rPr lang="fr-BE" sz="900" dirty="0">
              <a:solidFill>
                <a:schemeClr val="tx1"/>
              </a:solidFill>
            </a:rPr>
            <a:t>)</a:t>
          </a:r>
          <a:endParaRPr lang="fr-FR" sz="900" dirty="0">
            <a:solidFill>
              <a:schemeClr val="tx1"/>
            </a:solidFill>
          </a:endParaRPr>
        </a:p>
      </dgm:t>
    </dgm:pt>
    <dgm:pt modelId="{C016EBD0-DCCC-694C-981F-42813492C64A}" type="parTrans" cxnId="{1A397D7D-CB16-AE43-9694-D9E11AF24C51}">
      <dgm:prSet/>
      <dgm:spPr/>
      <dgm:t>
        <a:bodyPr/>
        <a:lstStyle/>
        <a:p>
          <a:endParaRPr lang="fr-FR"/>
        </a:p>
      </dgm:t>
    </dgm:pt>
    <dgm:pt modelId="{90E4C1D7-61D1-2644-A0DD-E4CEB9DFA575}" type="sibTrans" cxnId="{1A397D7D-CB16-AE43-9694-D9E11AF24C51}">
      <dgm:prSet/>
      <dgm:spPr/>
      <dgm:t>
        <a:bodyPr/>
        <a:lstStyle/>
        <a:p>
          <a:endParaRPr lang="fr-FR"/>
        </a:p>
      </dgm:t>
    </dgm:pt>
    <dgm:pt modelId="{F27010F8-9783-0D46-A3A7-D764F416D450}">
      <dgm:prSet phldrT="[Texte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l">
            <a:lnSpc>
              <a:spcPct val="100000"/>
            </a:lnSpc>
          </a:pPr>
          <a:r>
            <a:rPr lang="en-US" sz="900" dirty="0"/>
            <a:t>- Board engagement on Covid-19 impact and </a:t>
          </a:r>
          <a:r>
            <a:rPr lang="en-US" sz="900" dirty="0">
              <a:hlinkClick xmlns:r="http://schemas.openxmlformats.org/officeDocument/2006/relationships" r:id="rId10"/>
            </a:rPr>
            <a:t>VOICE President letter</a:t>
          </a:r>
          <a:r>
            <a:rPr lang="en-US" sz="900" dirty="0"/>
            <a:t> asking for guidance end flexibility (Mar)</a:t>
          </a:r>
        </a:p>
        <a:p>
          <a:pPr algn="l">
            <a:lnSpc>
              <a:spcPct val="100000"/>
            </a:lnSpc>
          </a:pPr>
          <a:r>
            <a:rPr lang="en-US" sz="900" dirty="0"/>
            <a:t>- VOICE President meetings with Commissioner </a:t>
          </a:r>
          <a:r>
            <a:rPr lang="en-US" sz="900" dirty="0" err="1"/>
            <a:t>Lenarčič</a:t>
          </a:r>
          <a:r>
            <a:rPr lang="en-US" sz="900" dirty="0"/>
            <a:t>, ECHO DG </a:t>
          </a:r>
          <a:r>
            <a:rPr lang="en-US" sz="900" dirty="0" err="1"/>
            <a:t>Michou</a:t>
          </a:r>
          <a:r>
            <a:rPr lang="en-US" sz="900" dirty="0"/>
            <a:t> and </a:t>
          </a:r>
          <a:r>
            <a:rPr lang="en-US" sz="900" dirty="0" err="1"/>
            <a:t>Ms</a:t>
          </a:r>
          <a:r>
            <a:rPr lang="en-US" sz="900" dirty="0"/>
            <a:t> </a:t>
          </a:r>
          <a:r>
            <a:rPr lang="en-US" sz="900" dirty="0" err="1"/>
            <a:t>Gariazzo</a:t>
          </a:r>
          <a:r>
            <a:rPr lang="en-US" sz="900" dirty="0"/>
            <a:t> to support the FPA Watch Group</a:t>
          </a:r>
        </a:p>
        <a:p>
          <a:pPr algn="l">
            <a:lnSpc>
              <a:spcPct val="90000"/>
            </a:lnSpc>
          </a:pPr>
          <a:endParaRPr lang="en-US" sz="900" dirty="0"/>
        </a:p>
        <a:p>
          <a:pPr algn="l">
            <a:lnSpc>
              <a:spcPct val="90000"/>
            </a:lnSpc>
          </a:pPr>
          <a:endParaRPr lang="fr-FR" sz="900" dirty="0"/>
        </a:p>
      </dgm:t>
    </dgm:pt>
    <dgm:pt modelId="{BB36EF3D-702D-9E4A-9A55-651184DAEAC8}" type="parTrans" cxnId="{05ECEF44-FC0C-2842-8E1B-3AF4CECE48F8}">
      <dgm:prSet/>
      <dgm:spPr/>
      <dgm:t>
        <a:bodyPr/>
        <a:lstStyle/>
        <a:p>
          <a:endParaRPr lang="fr-FR"/>
        </a:p>
      </dgm:t>
    </dgm:pt>
    <dgm:pt modelId="{6D4A37D6-B4A8-5C42-BFF9-C0091B1A10BC}" type="sibTrans" cxnId="{05ECEF44-FC0C-2842-8E1B-3AF4CECE48F8}">
      <dgm:prSet/>
      <dgm:spPr/>
      <dgm:t>
        <a:bodyPr/>
        <a:lstStyle/>
        <a:p>
          <a:endParaRPr lang="fr-FR"/>
        </a:p>
      </dgm:t>
    </dgm:pt>
    <dgm:pt modelId="{4AA8F145-2FDB-724E-A956-1E815140D08B}">
      <dgm:prSet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endParaRPr lang="fr-FR"/>
        </a:p>
      </dgm:t>
    </dgm:pt>
    <dgm:pt modelId="{F1F0BD7F-F43A-9744-B2AC-313A63F4FFA2}" type="parTrans" cxnId="{A69D7AB1-63C9-C645-A9BB-19CFA9282100}">
      <dgm:prSet/>
      <dgm:spPr/>
      <dgm:t>
        <a:bodyPr/>
        <a:lstStyle/>
        <a:p>
          <a:endParaRPr lang="fr-FR"/>
        </a:p>
      </dgm:t>
    </dgm:pt>
    <dgm:pt modelId="{D5492EC8-F6DA-D740-81F6-8738D3E6D441}" type="sibTrans" cxnId="{A69D7AB1-63C9-C645-A9BB-19CFA9282100}">
      <dgm:prSet/>
      <dgm:spPr/>
      <dgm:t>
        <a:bodyPr/>
        <a:lstStyle/>
        <a:p>
          <a:endParaRPr lang="fr-FR"/>
        </a:p>
      </dgm:t>
    </dgm:pt>
    <dgm:pt modelId="{2CE9CBB1-F50E-9E42-99AE-FCEC25794DA9}">
      <dgm:prSet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endParaRPr lang="fr-FR"/>
        </a:p>
      </dgm:t>
    </dgm:pt>
    <dgm:pt modelId="{4F790E56-726D-B440-B6A5-F1BF04F543A5}" type="parTrans" cxnId="{D955EE0D-CAF4-7742-8AD3-9A152BAE4C89}">
      <dgm:prSet/>
      <dgm:spPr/>
      <dgm:t>
        <a:bodyPr/>
        <a:lstStyle/>
        <a:p>
          <a:endParaRPr lang="fr-FR"/>
        </a:p>
      </dgm:t>
    </dgm:pt>
    <dgm:pt modelId="{FE257BAF-3A6F-E241-8411-1693AAE6835A}" type="sibTrans" cxnId="{D955EE0D-CAF4-7742-8AD3-9A152BAE4C89}">
      <dgm:prSet/>
      <dgm:spPr/>
      <dgm:t>
        <a:bodyPr/>
        <a:lstStyle/>
        <a:p>
          <a:endParaRPr lang="fr-FR"/>
        </a:p>
      </dgm:t>
    </dgm:pt>
    <dgm:pt modelId="{CB9B6C15-EEB4-5D46-9636-215F05ACE2ED}">
      <dgm:prSet custT="1"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pPr algn="l">
            <a:lnSpc>
              <a:spcPct val="100000"/>
            </a:lnSpc>
          </a:pPr>
          <a:r>
            <a:rPr lang="en-US" sz="900" dirty="0"/>
            <a:t>- ECHO launched a series of consultation – brainstorming sessions on a set of different topics </a:t>
          </a:r>
          <a:r>
            <a:rPr lang="fr-BE" sz="900" dirty="0"/>
            <a:t>(VOICE </a:t>
          </a:r>
          <a:r>
            <a:rPr lang="fr-BE" sz="900" dirty="0">
              <a:hlinkClick xmlns:r="http://schemas.openxmlformats.org/officeDocument/2006/relationships" r:id="rId11"/>
            </a:rPr>
            <a:t>update</a:t>
          </a:r>
          <a:r>
            <a:rPr lang="fr-BE" sz="900" dirty="0"/>
            <a:t> on the consultation </a:t>
          </a:r>
          <a:r>
            <a:rPr lang="fr-BE" sz="900" dirty="0" err="1"/>
            <a:t>process</a:t>
          </a:r>
          <a:r>
            <a:rPr lang="fr-BE" sz="900" dirty="0"/>
            <a:t> by </a:t>
          </a:r>
          <a:r>
            <a:rPr lang="fr-BE" sz="900" dirty="0" err="1"/>
            <a:t>Oct</a:t>
          </a:r>
          <a:r>
            <a:rPr lang="fr-BE" sz="900" dirty="0"/>
            <a:t> 2018)</a:t>
          </a:r>
        </a:p>
        <a:p>
          <a:pPr algn="l">
            <a:lnSpc>
              <a:spcPct val="100000"/>
            </a:lnSpc>
          </a:pPr>
          <a:r>
            <a:rPr lang="en-US" sz="900" dirty="0"/>
            <a:t>- End of FPA validity for Swiss members (31/12)</a:t>
          </a:r>
          <a:endParaRPr lang="fr-BE" sz="900" dirty="0"/>
        </a:p>
        <a:p>
          <a:pPr algn="l">
            <a:lnSpc>
              <a:spcPct val="90000"/>
            </a:lnSpc>
          </a:pPr>
          <a:endParaRPr lang="fr-BE" sz="900" dirty="0"/>
        </a:p>
      </dgm:t>
    </dgm:pt>
    <dgm:pt modelId="{AA51F555-73A0-1241-BA0A-8058E9704E87}" type="parTrans" cxnId="{267D880B-0D45-724A-9121-EBA1A6247B8B}">
      <dgm:prSet/>
      <dgm:spPr/>
      <dgm:t>
        <a:bodyPr/>
        <a:lstStyle/>
        <a:p>
          <a:endParaRPr lang="fr-FR"/>
        </a:p>
      </dgm:t>
    </dgm:pt>
    <dgm:pt modelId="{1DDF6CF1-1270-1941-B388-6CDF5CE99235}" type="sibTrans" cxnId="{267D880B-0D45-724A-9121-EBA1A6247B8B}">
      <dgm:prSet/>
      <dgm:spPr/>
      <dgm:t>
        <a:bodyPr/>
        <a:lstStyle/>
        <a:p>
          <a:endParaRPr lang="fr-FR"/>
        </a:p>
      </dgm:t>
    </dgm:pt>
    <dgm:pt modelId="{9E7C7EDB-71BB-AD4A-8DB8-B4FE5A9C63CC}" type="pres">
      <dgm:prSet presAssocID="{D1825875-7510-9546-8746-D02C99BB4E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3B4D75-F32B-497E-8C8C-98065BFF7295}" type="pres">
      <dgm:prSet presAssocID="{8277CCDC-757F-CF42-A337-4799252C6420}" presName="boxAndChildren" presStyleCnt="0"/>
      <dgm:spPr/>
    </dgm:pt>
    <dgm:pt modelId="{BAE107E1-D6C0-4B91-B67C-15028672A7DE}" type="pres">
      <dgm:prSet presAssocID="{8277CCDC-757F-CF42-A337-4799252C6420}" presName="parentTextBox" presStyleLbl="node1" presStyleIdx="0" presStyleCnt="3"/>
      <dgm:spPr/>
      <dgm:t>
        <a:bodyPr/>
        <a:lstStyle/>
        <a:p>
          <a:endParaRPr lang="en-US"/>
        </a:p>
      </dgm:t>
    </dgm:pt>
    <dgm:pt modelId="{88AE6327-457D-4E8A-976F-18FF6B188483}" type="pres">
      <dgm:prSet presAssocID="{8277CCDC-757F-CF42-A337-4799252C6420}" presName="entireBox" presStyleLbl="node1" presStyleIdx="0" presStyleCnt="3" custLinFactNeighborY="-4516"/>
      <dgm:spPr/>
      <dgm:t>
        <a:bodyPr/>
        <a:lstStyle/>
        <a:p>
          <a:endParaRPr lang="en-US"/>
        </a:p>
      </dgm:t>
    </dgm:pt>
    <dgm:pt modelId="{E38C4C4B-956A-4236-B749-1265F2AD4169}" type="pres">
      <dgm:prSet presAssocID="{8277CCDC-757F-CF42-A337-4799252C6420}" presName="descendantBox" presStyleCnt="0"/>
      <dgm:spPr/>
    </dgm:pt>
    <dgm:pt modelId="{96A51CE9-5059-457E-86B0-CA5647D04608}" type="pres">
      <dgm:prSet presAssocID="{897368C5-E6EF-114A-B4E6-A241EE03D27B}" presName="childTextBox" presStyleLbl="fgAccFollowNode1" presStyleIdx="0" presStyleCnt="9" custScaleY="1524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1C4AAE-2FE6-4411-9A80-EAB275F2F7C0}" type="pres">
      <dgm:prSet presAssocID="{2CE9CBB1-F50E-9E42-99AE-FCEC25794DA9}" presName="childTextBox" presStyleLbl="fgAccFollowNode1" presStyleIdx="1" presStyleCnt="9" custScaleY="1488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0E63C7-1791-462D-A2E2-2BA342DD0D76}" type="pres">
      <dgm:prSet presAssocID="{F27010F8-9783-0D46-A3A7-D764F416D450}" presName="childTextBox" presStyleLbl="fgAccFollowNode1" presStyleIdx="2" presStyleCnt="9" custScaleY="1488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23E1F0-5083-8C4B-9FF6-B959517F14C9}" type="pres">
      <dgm:prSet presAssocID="{2E6F257D-E358-4842-AA55-66204CA715F5}" presName="sp" presStyleCnt="0"/>
      <dgm:spPr/>
    </dgm:pt>
    <dgm:pt modelId="{C18C15CF-5D9D-4B4B-943B-E6B3D43F0F8C}" type="pres">
      <dgm:prSet presAssocID="{87D1346A-8A37-3646-8319-B21E827DEAE3}" presName="arrowAndChildren" presStyleCnt="0"/>
      <dgm:spPr/>
    </dgm:pt>
    <dgm:pt modelId="{5E0D4607-EBAC-8744-9B29-F9B4D781B082}" type="pres">
      <dgm:prSet presAssocID="{87D1346A-8A37-3646-8319-B21E827DEAE3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D0769174-9516-0045-81C8-A5E3EA5BE4DB}" type="pres">
      <dgm:prSet presAssocID="{87D1346A-8A37-3646-8319-B21E827DEAE3}" presName="arrow" presStyleLbl="node1" presStyleIdx="1" presStyleCnt="3" custLinFactNeighborY="-367"/>
      <dgm:spPr/>
      <dgm:t>
        <a:bodyPr/>
        <a:lstStyle/>
        <a:p>
          <a:endParaRPr lang="en-US"/>
        </a:p>
      </dgm:t>
    </dgm:pt>
    <dgm:pt modelId="{54B27473-0755-2A4B-9A92-FCAF6744AA01}" type="pres">
      <dgm:prSet presAssocID="{87D1346A-8A37-3646-8319-B21E827DEAE3}" presName="descendantArrow" presStyleCnt="0"/>
      <dgm:spPr/>
    </dgm:pt>
    <dgm:pt modelId="{0B5C2CC1-247C-124F-9001-2ADD441CC0FB}" type="pres">
      <dgm:prSet presAssocID="{8EDF6710-6EB0-D245-86FD-A4F705F55C84}" presName="childTextArrow" presStyleLbl="fgAccFollowNode1" presStyleIdx="3" presStyleCnt="9" custScaleY="136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46B214-0DB0-3649-9E73-89E60F66D9A4}" type="pres">
      <dgm:prSet presAssocID="{4AA8F145-2FDB-724E-A956-1E815140D08B}" presName="childTextArrow" presStyleLbl="fgAccFollowNode1" presStyleIdx="4" presStyleCnt="9" custScaleX="107473" custScaleY="136773" custLinFactNeighborX="-821" custLinFactNeighborY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BE83CC-4AB6-3F40-BD49-840BF236D015}" type="pres">
      <dgm:prSet presAssocID="{4B1CA6BD-5787-254E-A585-BAEFA62FEDFF}" presName="childTextArrow" presStyleLbl="fgAccFollowNode1" presStyleIdx="5" presStyleCnt="9" custScaleX="102709" custScaleY="136773" custLinFactNeighborX="-4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2FCB6A-7C45-C648-A19D-31F5A33B5736}" type="pres">
      <dgm:prSet presAssocID="{B1C5739A-ED04-054B-85BE-219E6BF92A3A}" presName="sp" presStyleCnt="0"/>
      <dgm:spPr/>
    </dgm:pt>
    <dgm:pt modelId="{6024552D-9F44-7C4C-AAB9-AC3FEAB8EAD9}" type="pres">
      <dgm:prSet presAssocID="{57225F3D-2837-9E48-BF09-F9D8D959925C}" presName="arrowAndChildren" presStyleCnt="0"/>
      <dgm:spPr/>
    </dgm:pt>
    <dgm:pt modelId="{500679E9-0EE9-5641-9039-4A7F51ED59F6}" type="pres">
      <dgm:prSet presAssocID="{57225F3D-2837-9E48-BF09-F9D8D959925C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7120918A-6F4B-B74F-B65B-B25F781EDB2C}" type="pres">
      <dgm:prSet presAssocID="{57225F3D-2837-9E48-BF09-F9D8D959925C}" presName="arrow" presStyleLbl="node1" presStyleIdx="2" presStyleCnt="3" custLinFactNeighborY="-483"/>
      <dgm:spPr/>
      <dgm:t>
        <a:bodyPr/>
        <a:lstStyle/>
        <a:p>
          <a:endParaRPr lang="en-US"/>
        </a:p>
      </dgm:t>
    </dgm:pt>
    <dgm:pt modelId="{F87B46A2-9DE2-B841-949E-4A613BAA6764}" type="pres">
      <dgm:prSet presAssocID="{57225F3D-2837-9E48-BF09-F9D8D959925C}" presName="descendantArrow" presStyleCnt="0"/>
      <dgm:spPr/>
    </dgm:pt>
    <dgm:pt modelId="{597542BD-9ED7-8E48-955A-1F5E9A8AC99C}" type="pres">
      <dgm:prSet presAssocID="{FDE46C80-81ED-D941-BF27-5C7637EE658C}" presName="childTextArrow" presStyleLbl="fgAccFollowNode1" presStyleIdx="6" presStyleCnt="9" custScaleY="143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DB3D30-EBFF-254B-9A24-A990CB131E64}" type="pres">
      <dgm:prSet presAssocID="{CB9B6C15-EEB4-5D46-9636-215F05ACE2ED}" presName="childTextArrow" presStyleLbl="fgAccFollowNode1" presStyleIdx="7" presStyleCnt="9" custScaleY="1460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250E-A3A3-274D-BFD4-C7C8229164B2}" type="pres">
      <dgm:prSet presAssocID="{31E0F9F0-C084-1C48-A2BB-CD2C2CCD3490}" presName="childTextArrow" presStyleLbl="fgAccFollowNode1" presStyleIdx="8" presStyleCnt="9" custScaleY="143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F79CE6-A891-4249-A8A6-9C3D5A229082}" type="presOf" srcId="{F27010F8-9783-0D46-A3A7-D764F416D450}" destId="{140E63C7-1791-462D-A2E2-2BA342DD0D76}" srcOrd="0" destOrd="0" presId="urn:microsoft.com/office/officeart/2005/8/layout/process4"/>
    <dgm:cxn modelId="{1A397D7D-CB16-AE43-9694-D9E11AF24C51}" srcId="{8277CCDC-757F-CF42-A337-4799252C6420}" destId="{897368C5-E6EF-114A-B4E6-A241EE03D27B}" srcOrd="0" destOrd="0" parTransId="{C016EBD0-DCCC-694C-981F-42813492C64A}" sibTransId="{90E4C1D7-61D1-2644-A0DD-E4CEB9DFA575}"/>
    <dgm:cxn modelId="{FBCA7F2D-E44C-6F43-922D-658A09B1E4A5}" type="presOf" srcId="{31E0F9F0-C084-1C48-A2BB-CD2C2CCD3490}" destId="{DA49250E-A3A3-274D-BFD4-C7C8229164B2}" srcOrd="0" destOrd="0" presId="urn:microsoft.com/office/officeart/2005/8/layout/process4"/>
    <dgm:cxn modelId="{D955EE0D-CAF4-7742-8AD3-9A152BAE4C89}" srcId="{8277CCDC-757F-CF42-A337-4799252C6420}" destId="{2CE9CBB1-F50E-9E42-99AE-FCEC25794DA9}" srcOrd="1" destOrd="0" parTransId="{4F790E56-726D-B440-B6A5-F1BF04F543A5}" sibTransId="{FE257BAF-3A6F-E241-8411-1693AAE6835A}"/>
    <dgm:cxn modelId="{0FA7CDC3-27C2-6D40-8EE9-B7702FCEA74D}" type="presOf" srcId="{CB9B6C15-EEB4-5D46-9636-215F05ACE2ED}" destId="{D4DB3D30-EBFF-254B-9A24-A990CB131E64}" srcOrd="0" destOrd="0" presId="urn:microsoft.com/office/officeart/2005/8/layout/process4"/>
    <dgm:cxn modelId="{C5C4DA00-4AF9-9040-9C6A-BBE41C0C5B4F}" type="presOf" srcId="{87D1346A-8A37-3646-8319-B21E827DEAE3}" destId="{D0769174-9516-0045-81C8-A5E3EA5BE4DB}" srcOrd="1" destOrd="0" presId="urn:microsoft.com/office/officeart/2005/8/layout/process4"/>
    <dgm:cxn modelId="{56ACDE5A-37FC-FC41-8BA9-DEF97801448D}" srcId="{D1825875-7510-9546-8746-D02C99BB4EFC}" destId="{57225F3D-2837-9E48-BF09-F9D8D959925C}" srcOrd="0" destOrd="0" parTransId="{832975C7-A68E-1A4C-987C-D6E2A51EFD47}" sibTransId="{B1C5739A-ED04-054B-85BE-219E6BF92A3A}"/>
    <dgm:cxn modelId="{ADD6BB74-8E38-EA42-98D6-ACB190A582B0}" srcId="{57225F3D-2837-9E48-BF09-F9D8D959925C}" destId="{FDE46C80-81ED-D941-BF27-5C7637EE658C}" srcOrd="0" destOrd="0" parTransId="{5457159A-F60E-B042-98A9-706696D22B17}" sibTransId="{26532600-1281-4E47-A295-97837C4BAD06}"/>
    <dgm:cxn modelId="{A7BEC18B-5C0E-104F-A700-1526B343E9B5}" srcId="{D1825875-7510-9546-8746-D02C99BB4EFC}" destId="{87D1346A-8A37-3646-8319-B21E827DEAE3}" srcOrd="1" destOrd="0" parTransId="{5A9300F2-EA84-9542-A629-B6B68619EF02}" sibTransId="{2E6F257D-E358-4842-AA55-66204CA715F5}"/>
    <dgm:cxn modelId="{4DB02E08-E2F7-1946-848E-54317F44B645}" type="presOf" srcId="{8EDF6710-6EB0-D245-86FD-A4F705F55C84}" destId="{0B5C2CC1-247C-124F-9001-2ADD441CC0FB}" srcOrd="0" destOrd="0" presId="urn:microsoft.com/office/officeart/2005/8/layout/process4"/>
    <dgm:cxn modelId="{1178DA18-F6BA-1D4C-A712-22D9A084E2DB}" srcId="{87D1346A-8A37-3646-8319-B21E827DEAE3}" destId="{4B1CA6BD-5787-254E-A585-BAEFA62FEDFF}" srcOrd="2" destOrd="0" parTransId="{A0375624-55A0-6849-8E30-BC965A224ADB}" sibTransId="{EDCA6892-7985-3841-BA37-F34CE71CA5D8}"/>
    <dgm:cxn modelId="{21CC4CC1-157C-2E40-82F3-C7CF121B80B6}" type="presOf" srcId="{57225F3D-2837-9E48-BF09-F9D8D959925C}" destId="{500679E9-0EE9-5641-9039-4A7F51ED59F6}" srcOrd="0" destOrd="0" presId="urn:microsoft.com/office/officeart/2005/8/layout/process4"/>
    <dgm:cxn modelId="{D1328925-AA58-4C40-9F83-02C623C9A63E}" srcId="{D1825875-7510-9546-8746-D02C99BB4EFC}" destId="{8277CCDC-757F-CF42-A337-4799252C6420}" srcOrd="2" destOrd="0" parTransId="{42FA82F6-A20D-8448-8055-EFFAEAF7D105}" sibTransId="{262E13D1-4104-3142-BC19-FEB60C78B4BD}"/>
    <dgm:cxn modelId="{2444533A-7286-8F4A-8FD4-F59BDAE8F3FB}" srcId="{87D1346A-8A37-3646-8319-B21E827DEAE3}" destId="{8EDF6710-6EB0-D245-86FD-A4F705F55C84}" srcOrd="0" destOrd="0" parTransId="{3BAF867B-0511-CD4B-B61A-3DD87F995CAD}" sibTransId="{72D60BBE-5F17-B74D-B659-C3ACB0F0F0B5}"/>
    <dgm:cxn modelId="{95E2CCFE-4B79-214B-9985-93C79D98B226}" type="presOf" srcId="{87D1346A-8A37-3646-8319-B21E827DEAE3}" destId="{5E0D4607-EBAC-8744-9B29-F9B4D781B082}" srcOrd="0" destOrd="0" presId="urn:microsoft.com/office/officeart/2005/8/layout/process4"/>
    <dgm:cxn modelId="{EE666F67-746A-40FA-BA5C-CFD969ACD11F}" type="presOf" srcId="{8277CCDC-757F-CF42-A337-4799252C6420}" destId="{BAE107E1-D6C0-4B91-B67C-15028672A7DE}" srcOrd="0" destOrd="0" presId="urn:microsoft.com/office/officeart/2005/8/layout/process4"/>
    <dgm:cxn modelId="{6FA8C5ED-CBE3-754E-8F81-7323D162A799}" type="presOf" srcId="{57225F3D-2837-9E48-BF09-F9D8D959925C}" destId="{7120918A-6F4B-B74F-B65B-B25F781EDB2C}" srcOrd="1" destOrd="0" presId="urn:microsoft.com/office/officeart/2005/8/layout/process4"/>
    <dgm:cxn modelId="{958EABE4-BE4A-1447-A273-6F5BC1F89B73}" type="presOf" srcId="{4B1CA6BD-5787-254E-A585-BAEFA62FEDFF}" destId="{36BE83CC-4AB6-3F40-BD49-840BF236D015}" srcOrd="0" destOrd="0" presId="urn:microsoft.com/office/officeart/2005/8/layout/process4"/>
    <dgm:cxn modelId="{4632B3C7-703E-E84B-8D29-4D6D3644D766}" type="presOf" srcId="{4AA8F145-2FDB-724E-A956-1E815140D08B}" destId="{B046B214-0DB0-3649-9E73-89E60F66D9A4}" srcOrd="0" destOrd="0" presId="urn:microsoft.com/office/officeart/2005/8/layout/process4"/>
    <dgm:cxn modelId="{4ED4A162-CC03-40E1-8B23-2CC7FD88D200}" type="presOf" srcId="{2CE9CBB1-F50E-9E42-99AE-FCEC25794DA9}" destId="{B81C4AAE-2FE6-4411-9A80-EAB275F2F7C0}" srcOrd="0" destOrd="0" presId="urn:microsoft.com/office/officeart/2005/8/layout/process4"/>
    <dgm:cxn modelId="{99C21ABD-9A80-43A7-9672-D6814986BD26}" type="presOf" srcId="{8277CCDC-757F-CF42-A337-4799252C6420}" destId="{88AE6327-457D-4E8A-976F-18FF6B188483}" srcOrd="1" destOrd="0" presId="urn:microsoft.com/office/officeart/2005/8/layout/process4"/>
    <dgm:cxn modelId="{A69D7AB1-63C9-C645-A9BB-19CFA9282100}" srcId="{87D1346A-8A37-3646-8319-B21E827DEAE3}" destId="{4AA8F145-2FDB-724E-A956-1E815140D08B}" srcOrd="1" destOrd="0" parTransId="{F1F0BD7F-F43A-9744-B2AC-313A63F4FFA2}" sibTransId="{D5492EC8-F6DA-D740-81F6-8738D3E6D441}"/>
    <dgm:cxn modelId="{2C89A1F1-6EA4-4080-B68C-B33D7C84663F}" type="presOf" srcId="{897368C5-E6EF-114A-B4E6-A241EE03D27B}" destId="{96A51CE9-5059-457E-86B0-CA5647D04608}" srcOrd="0" destOrd="0" presId="urn:microsoft.com/office/officeart/2005/8/layout/process4"/>
    <dgm:cxn modelId="{E7755879-BB41-344C-A1B3-A4EBFDE3A82C}" type="presOf" srcId="{D1825875-7510-9546-8746-D02C99BB4EFC}" destId="{9E7C7EDB-71BB-AD4A-8DB8-B4FE5A9C63CC}" srcOrd="0" destOrd="0" presId="urn:microsoft.com/office/officeart/2005/8/layout/process4"/>
    <dgm:cxn modelId="{05ECEF44-FC0C-2842-8E1B-3AF4CECE48F8}" srcId="{8277CCDC-757F-CF42-A337-4799252C6420}" destId="{F27010F8-9783-0D46-A3A7-D764F416D450}" srcOrd="2" destOrd="0" parTransId="{BB36EF3D-702D-9E4A-9A55-651184DAEAC8}" sibTransId="{6D4A37D6-B4A8-5C42-BFF9-C0091B1A10BC}"/>
    <dgm:cxn modelId="{E0F35E2D-A0D4-4E45-893F-8B2799831DCB}" srcId="{57225F3D-2837-9E48-BF09-F9D8D959925C}" destId="{31E0F9F0-C084-1C48-A2BB-CD2C2CCD3490}" srcOrd="2" destOrd="0" parTransId="{1CCF0DEB-8DBA-C045-A32D-46AAB4193AE4}" sibTransId="{EF922590-16C6-9342-8639-F206E0B6217C}"/>
    <dgm:cxn modelId="{267D880B-0D45-724A-9121-EBA1A6247B8B}" srcId="{57225F3D-2837-9E48-BF09-F9D8D959925C}" destId="{CB9B6C15-EEB4-5D46-9636-215F05ACE2ED}" srcOrd="1" destOrd="0" parTransId="{AA51F555-73A0-1241-BA0A-8058E9704E87}" sibTransId="{1DDF6CF1-1270-1941-B388-6CDF5CE99235}"/>
    <dgm:cxn modelId="{35802A7A-F62D-6B4A-B3D3-191F0F034C77}" type="presOf" srcId="{FDE46C80-81ED-D941-BF27-5C7637EE658C}" destId="{597542BD-9ED7-8E48-955A-1F5E9A8AC99C}" srcOrd="0" destOrd="0" presId="urn:microsoft.com/office/officeart/2005/8/layout/process4"/>
    <dgm:cxn modelId="{473E77CD-F0D1-4555-8E6C-E4C5527146FD}" type="presParOf" srcId="{9E7C7EDB-71BB-AD4A-8DB8-B4FE5A9C63CC}" destId="{193B4D75-F32B-497E-8C8C-98065BFF7295}" srcOrd="0" destOrd="0" presId="urn:microsoft.com/office/officeart/2005/8/layout/process4"/>
    <dgm:cxn modelId="{A6E8A91E-7CE4-48BF-9026-E7B4B91208E1}" type="presParOf" srcId="{193B4D75-F32B-497E-8C8C-98065BFF7295}" destId="{BAE107E1-D6C0-4B91-B67C-15028672A7DE}" srcOrd="0" destOrd="0" presId="urn:microsoft.com/office/officeart/2005/8/layout/process4"/>
    <dgm:cxn modelId="{22976DA8-FCD2-43E6-B2CE-0D2507681606}" type="presParOf" srcId="{193B4D75-F32B-497E-8C8C-98065BFF7295}" destId="{88AE6327-457D-4E8A-976F-18FF6B188483}" srcOrd="1" destOrd="0" presId="urn:microsoft.com/office/officeart/2005/8/layout/process4"/>
    <dgm:cxn modelId="{AECAA17D-7117-4E46-82DF-F54847FBDE7D}" type="presParOf" srcId="{193B4D75-F32B-497E-8C8C-98065BFF7295}" destId="{E38C4C4B-956A-4236-B749-1265F2AD4169}" srcOrd="2" destOrd="0" presId="urn:microsoft.com/office/officeart/2005/8/layout/process4"/>
    <dgm:cxn modelId="{48392721-D4C1-4BE8-AB1A-B05DA950BCC0}" type="presParOf" srcId="{E38C4C4B-956A-4236-B749-1265F2AD4169}" destId="{96A51CE9-5059-457E-86B0-CA5647D04608}" srcOrd="0" destOrd="0" presId="urn:microsoft.com/office/officeart/2005/8/layout/process4"/>
    <dgm:cxn modelId="{046E697F-E436-43E0-9DEF-589EC20D7315}" type="presParOf" srcId="{E38C4C4B-956A-4236-B749-1265F2AD4169}" destId="{B81C4AAE-2FE6-4411-9A80-EAB275F2F7C0}" srcOrd="1" destOrd="0" presId="urn:microsoft.com/office/officeart/2005/8/layout/process4"/>
    <dgm:cxn modelId="{131F6490-76CC-4A97-8AF8-8846C59134AB}" type="presParOf" srcId="{E38C4C4B-956A-4236-B749-1265F2AD4169}" destId="{140E63C7-1791-462D-A2E2-2BA342DD0D76}" srcOrd="2" destOrd="0" presId="urn:microsoft.com/office/officeart/2005/8/layout/process4"/>
    <dgm:cxn modelId="{C8A62D0C-45B9-D947-8EF6-B759FB89C992}" type="presParOf" srcId="{9E7C7EDB-71BB-AD4A-8DB8-B4FE5A9C63CC}" destId="{D123E1F0-5083-8C4B-9FF6-B959517F14C9}" srcOrd="1" destOrd="0" presId="urn:microsoft.com/office/officeart/2005/8/layout/process4"/>
    <dgm:cxn modelId="{61B2D12F-BD6F-0844-90E5-634EE980D15B}" type="presParOf" srcId="{9E7C7EDB-71BB-AD4A-8DB8-B4FE5A9C63CC}" destId="{C18C15CF-5D9D-4B4B-943B-E6B3D43F0F8C}" srcOrd="2" destOrd="0" presId="urn:microsoft.com/office/officeart/2005/8/layout/process4"/>
    <dgm:cxn modelId="{EB850FCC-A9E2-604B-9E13-0419956D4957}" type="presParOf" srcId="{C18C15CF-5D9D-4B4B-943B-E6B3D43F0F8C}" destId="{5E0D4607-EBAC-8744-9B29-F9B4D781B082}" srcOrd="0" destOrd="0" presId="urn:microsoft.com/office/officeart/2005/8/layout/process4"/>
    <dgm:cxn modelId="{BC8E2FFF-2F8E-E04D-9D3F-F39BDDE65341}" type="presParOf" srcId="{C18C15CF-5D9D-4B4B-943B-E6B3D43F0F8C}" destId="{D0769174-9516-0045-81C8-A5E3EA5BE4DB}" srcOrd="1" destOrd="0" presId="urn:microsoft.com/office/officeart/2005/8/layout/process4"/>
    <dgm:cxn modelId="{FDDE6713-D798-2F42-9F43-320302863FC2}" type="presParOf" srcId="{C18C15CF-5D9D-4B4B-943B-E6B3D43F0F8C}" destId="{54B27473-0755-2A4B-9A92-FCAF6744AA01}" srcOrd="2" destOrd="0" presId="urn:microsoft.com/office/officeart/2005/8/layout/process4"/>
    <dgm:cxn modelId="{7C4BEE81-CC39-CF42-958F-C49AF46BA2DB}" type="presParOf" srcId="{54B27473-0755-2A4B-9A92-FCAF6744AA01}" destId="{0B5C2CC1-247C-124F-9001-2ADD441CC0FB}" srcOrd="0" destOrd="0" presId="urn:microsoft.com/office/officeart/2005/8/layout/process4"/>
    <dgm:cxn modelId="{16E8A867-2E65-5D49-9E81-94D2F3E81BE9}" type="presParOf" srcId="{54B27473-0755-2A4B-9A92-FCAF6744AA01}" destId="{B046B214-0DB0-3649-9E73-89E60F66D9A4}" srcOrd="1" destOrd="0" presId="urn:microsoft.com/office/officeart/2005/8/layout/process4"/>
    <dgm:cxn modelId="{881A7B64-F630-ED46-9E7A-315639F28E16}" type="presParOf" srcId="{54B27473-0755-2A4B-9A92-FCAF6744AA01}" destId="{36BE83CC-4AB6-3F40-BD49-840BF236D015}" srcOrd="2" destOrd="0" presId="urn:microsoft.com/office/officeart/2005/8/layout/process4"/>
    <dgm:cxn modelId="{16AA1DF5-F3BA-D548-BECE-FE8582A1E883}" type="presParOf" srcId="{9E7C7EDB-71BB-AD4A-8DB8-B4FE5A9C63CC}" destId="{F52FCB6A-7C45-C648-A19D-31F5A33B5736}" srcOrd="3" destOrd="0" presId="urn:microsoft.com/office/officeart/2005/8/layout/process4"/>
    <dgm:cxn modelId="{83B08C2D-9C8F-7D44-88F8-7438650F450F}" type="presParOf" srcId="{9E7C7EDB-71BB-AD4A-8DB8-B4FE5A9C63CC}" destId="{6024552D-9F44-7C4C-AAB9-AC3FEAB8EAD9}" srcOrd="4" destOrd="0" presId="urn:microsoft.com/office/officeart/2005/8/layout/process4"/>
    <dgm:cxn modelId="{D242F4B6-301E-4C47-8912-40AE0369C4DF}" type="presParOf" srcId="{6024552D-9F44-7C4C-AAB9-AC3FEAB8EAD9}" destId="{500679E9-0EE9-5641-9039-4A7F51ED59F6}" srcOrd="0" destOrd="0" presId="urn:microsoft.com/office/officeart/2005/8/layout/process4"/>
    <dgm:cxn modelId="{F02D8FEC-5315-E249-9C24-14C76AB4AC61}" type="presParOf" srcId="{6024552D-9F44-7C4C-AAB9-AC3FEAB8EAD9}" destId="{7120918A-6F4B-B74F-B65B-B25F781EDB2C}" srcOrd="1" destOrd="0" presId="urn:microsoft.com/office/officeart/2005/8/layout/process4"/>
    <dgm:cxn modelId="{0AB7DBD8-7F93-B448-9CAE-76A752E810D0}" type="presParOf" srcId="{6024552D-9F44-7C4C-AAB9-AC3FEAB8EAD9}" destId="{F87B46A2-9DE2-B841-949E-4A613BAA6764}" srcOrd="2" destOrd="0" presId="urn:microsoft.com/office/officeart/2005/8/layout/process4"/>
    <dgm:cxn modelId="{6F63CC5A-50F8-DC43-AC41-D0D57DC9B600}" type="presParOf" srcId="{F87B46A2-9DE2-B841-949E-4A613BAA6764}" destId="{597542BD-9ED7-8E48-955A-1F5E9A8AC99C}" srcOrd="0" destOrd="0" presId="urn:microsoft.com/office/officeart/2005/8/layout/process4"/>
    <dgm:cxn modelId="{0DB3FEE3-8878-DF4C-BB97-5C1B2C89661F}" type="presParOf" srcId="{F87B46A2-9DE2-B841-949E-4A613BAA6764}" destId="{D4DB3D30-EBFF-254B-9A24-A990CB131E64}" srcOrd="1" destOrd="0" presId="urn:microsoft.com/office/officeart/2005/8/layout/process4"/>
    <dgm:cxn modelId="{F4DEA613-A3FF-FB4E-9978-BEAA68B6C75B}" type="presParOf" srcId="{F87B46A2-9DE2-B841-949E-4A613BAA6764}" destId="{DA49250E-A3A3-274D-BFD4-C7C8229164B2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B36B33-D2E6-4F07-A58C-909A5E92D65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F3B1BF-387A-40D4-AD9E-F6F96A8AD1FF}">
      <dgm:prSet phldrT="[Text]"/>
      <dgm:spPr/>
      <dgm:t>
        <a:bodyPr/>
        <a:lstStyle/>
        <a:p>
          <a:r>
            <a:rPr lang="en-US" dirty="0"/>
            <a:t>7 years</a:t>
          </a:r>
        </a:p>
        <a:p>
          <a:r>
            <a:rPr lang="en-US" dirty="0"/>
            <a:t>Certification</a:t>
          </a:r>
        </a:p>
      </dgm:t>
    </dgm:pt>
    <dgm:pt modelId="{B5F605C5-0FE2-42C6-8D4A-46E1F54B11E1}" type="parTrans" cxnId="{2BCB2C86-672C-4BE2-9D48-031298F5F914}">
      <dgm:prSet/>
      <dgm:spPr/>
      <dgm:t>
        <a:bodyPr/>
        <a:lstStyle/>
        <a:p>
          <a:endParaRPr lang="en-US"/>
        </a:p>
      </dgm:t>
    </dgm:pt>
    <dgm:pt modelId="{7C1EBFF0-EB3C-4A35-9BEC-E51707D7F4B3}" type="sibTrans" cxnId="{2BCB2C86-672C-4BE2-9D48-031298F5F914}">
      <dgm:prSet/>
      <dgm:spPr/>
      <dgm:t>
        <a:bodyPr/>
        <a:lstStyle/>
        <a:p>
          <a:endParaRPr lang="en-US"/>
        </a:p>
      </dgm:t>
    </dgm:pt>
    <dgm:pt modelId="{1F85F174-B504-4C28-87BD-EFA3EE3254D0}">
      <dgm:prSet phldrT="[Text]"/>
      <dgm:spPr/>
      <dgm:t>
        <a:bodyPr/>
        <a:lstStyle/>
        <a:p>
          <a:r>
            <a:rPr lang="en-US" dirty="0"/>
            <a:t>Annual (?) assessment</a:t>
          </a:r>
        </a:p>
      </dgm:t>
    </dgm:pt>
    <dgm:pt modelId="{C45D7294-98F7-427E-9E86-1EAF55EE3D11}" type="parTrans" cxnId="{0D8F7E72-4944-4556-85C5-86CF5E41B2A3}">
      <dgm:prSet/>
      <dgm:spPr/>
      <dgm:t>
        <a:bodyPr/>
        <a:lstStyle/>
        <a:p>
          <a:endParaRPr lang="en-US"/>
        </a:p>
      </dgm:t>
    </dgm:pt>
    <dgm:pt modelId="{84B940DC-CDAF-46ED-96CD-BB7EE16BBD1F}" type="sibTrans" cxnId="{0D8F7E72-4944-4556-85C5-86CF5E41B2A3}">
      <dgm:prSet/>
      <dgm:spPr/>
      <dgm:t>
        <a:bodyPr/>
        <a:lstStyle/>
        <a:p>
          <a:endParaRPr lang="en-US"/>
        </a:p>
      </dgm:t>
    </dgm:pt>
    <dgm:pt modelId="{B96522F1-4680-4FB0-B26F-871950EB9577}">
      <dgm:prSet phldrT="[Text]"/>
      <dgm:spPr/>
      <dgm:t>
        <a:bodyPr/>
        <a:lstStyle/>
        <a:p>
          <a:r>
            <a:rPr lang="en-US" dirty="0"/>
            <a:t>Field Audits</a:t>
          </a:r>
        </a:p>
      </dgm:t>
    </dgm:pt>
    <dgm:pt modelId="{08DB45C5-EAF2-49B1-AE4B-2E1B52BB1FC7}" type="parTrans" cxnId="{8E3DED25-77E2-4C07-B292-964F733CC414}">
      <dgm:prSet/>
      <dgm:spPr/>
      <dgm:t>
        <a:bodyPr/>
        <a:lstStyle/>
        <a:p>
          <a:endParaRPr lang="en-US"/>
        </a:p>
      </dgm:t>
    </dgm:pt>
    <dgm:pt modelId="{CA5EE4C5-A194-4E03-8BCF-A17BEAB7EAA4}" type="sibTrans" cxnId="{8E3DED25-77E2-4C07-B292-964F733CC414}">
      <dgm:prSet/>
      <dgm:spPr/>
      <dgm:t>
        <a:bodyPr/>
        <a:lstStyle/>
        <a:p>
          <a:endParaRPr lang="en-US"/>
        </a:p>
      </dgm:t>
    </dgm:pt>
    <dgm:pt modelId="{C95A6CA9-95BB-45CB-BC22-DF4C556F8DDD}">
      <dgm:prSet phldrT="[Text]"/>
      <dgm:spPr/>
      <dgm:t>
        <a:bodyPr/>
        <a:lstStyle/>
        <a:p>
          <a:r>
            <a:rPr lang="en-US" dirty="0"/>
            <a:t>HQ / organizational audits</a:t>
          </a:r>
        </a:p>
      </dgm:t>
    </dgm:pt>
    <dgm:pt modelId="{0D9D725F-BE8E-496E-91F8-491C3BFC17A0}" type="parTrans" cxnId="{00AB0460-AC31-48F1-8DAE-AA22DE73BBBC}">
      <dgm:prSet/>
      <dgm:spPr/>
      <dgm:t>
        <a:bodyPr/>
        <a:lstStyle/>
        <a:p>
          <a:endParaRPr lang="en-US"/>
        </a:p>
      </dgm:t>
    </dgm:pt>
    <dgm:pt modelId="{A79249D9-C4CC-4304-A74A-9D0991785C65}" type="sibTrans" cxnId="{00AB0460-AC31-48F1-8DAE-AA22DE73BBBC}">
      <dgm:prSet/>
      <dgm:spPr/>
      <dgm:t>
        <a:bodyPr/>
        <a:lstStyle/>
        <a:p>
          <a:endParaRPr lang="en-US"/>
        </a:p>
      </dgm:t>
    </dgm:pt>
    <dgm:pt modelId="{3E1C3B10-A754-46A3-BE73-5F988CD067CE}">
      <dgm:prSet phldrT="[Text]"/>
      <dgm:spPr/>
      <dgm:t>
        <a:bodyPr/>
        <a:lstStyle/>
        <a:p>
          <a:r>
            <a:rPr lang="en-US" dirty="0"/>
            <a:t>Ex-ante assessment</a:t>
          </a:r>
        </a:p>
      </dgm:t>
    </dgm:pt>
    <dgm:pt modelId="{10FFE19B-F42A-4384-8F51-F96F3B36BFF0}" type="parTrans" cxnId="{47426179-F98E-49EE-B58B-36CFB0BF621D}">
      <dgm:prSet/>
      <dgm:spPr/>
      <dgm:t>
        <a:bodyPr/>
        <a:lstStyle/>
        <a:p>
          <a:endParaRPr lang="en-US"/>
        </a:p>
      </dgm:t>
    </dgm:pt>
    <dgm:pt modelId="{5B95F2E0-5ADD-4020-AC71-B75F988E9DFD}" type="sibTrans" cxnId="{47426179-F98E-49EE-B58B-36CFB0BF621D}">
      <dgm:prSet/>
      <dgm:spPr/>
      <dgm:t>
        <a:bodyPr/>
        <a:lstStyle/>
        <a:p>
          <a:endParaRPr lang="en-US"/>
        </a:p>
      </dgm:t>
    </dgm:pt>
    <dgm:pt modelId="{71393E07-3408-429B-A366-7BAC9619C2AE}" type="pres">
      <dgm:prSet presAssocID="{8CB36B33-D2E6-4F07-A58C-909A5E92D65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A08057-0BA0-4544-868F-800FAE31F584}" type="pres">
      <dgm:prSet presAssocID="{D1F3B1BF-387A-40D4-AD9E-F6F96A8AD1FF}" presName="dummy" presStyleCnt="0"/>
      <dgm:spPr/>
    </dgm:pt>
    <dgm:pt modelId="{5F7BF64B-6013-4168-B3A1-36D96FF727DE}" type="pres">
      <dgm:prSet presAssocID="{D1F3B1BF-387A-40D4-AD9E-F6F96A8AD1FF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3A60C-E721-4761-A9CB-C264874D833D}" type="pres">
      <dgm:prSet presAssocID="{7C1EBFF0-EB3C-4A35-9BEC-E51707D7F4B3}" presName="sibTrans" presStyleLbl="node1" presStyleIdx="0" presStyleCnt="5"/>
      <dgm:spPr/>
      <dgm:t>
        <a:bodyPr/>
        <a:lstStyle/>
        <a:p>
          <a:endParaRPr lang="en-US"/>
        </a:p>
      </dgm:t>
    </dgm:pt>
    <dgm:pt modelId="{FAD70B89-D420-42F9-92C9-B7011BE2886B}" type="pres">
      <dgm:prSet presAssocID="{1F85F174-B504-4C28-87BD-EFA3EE3254D0}" presName="dummy" presStyleCnt="0"/>
      <dgm:spPr/>
    </dgm:pt>
    <dgm:pt modelId="{65B32B55-53B2-48E9-8A45-27114828D674}" type="pres">
      <dgm:prSet presAssocID="{1F85F174-B504-4C28-87BD-EFA3EE3254D0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C4B134-F583-4952-A720-7B49A843E61D}" type="pres">
      <dgm:prSet presAssocID="{84B940DC-CDAF-46ED-96CD-BB7EE16BBD1F}" presName="sibTrans" presStyleLbl="node1" presStyleIdx="1" presStyleCnt="5"/>
      <dgm:spPr/>
      <dgm:t>
        <a:bodyPr/>
        <a:lstStyle/>
        <a:p>
          <a:endParaRPr lang="en-US"/>
        </a:p>
      </dgm:t>
    </dgm:pt>
    <dgm:pt modelId="{69D89303-1C53-460D-A3C5-1990F466B0C6}" type="pres">
      <dgm:prSet presAssocID="{B96522F1-4680-4FB0-B26F-871950EB9577}" presName="dummy" presStyleCnt="0"/>
      <dgm:spPr/>
    </dgm:pt>
    <dgm:pt modelId="{8CDD8D7A-FF4E-4FC0-9C2B-DDAE5C66A6AE}" type="pres">
      <dgm:prSet presAssocID="{B96522F1-4680-4FB0-B26F-871950EB9577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0B75C-D201-4C73-BE5F-00E332235A35}" type="pres">
      <dgm:prSet presAssocID="{CA5EE4C5-A194-4E03-8BCF-A17BEAB7EAA4}" presName="sibTrans" presStyleLbl="node1" presStyleIdx="2" presStyleCnt="5"/>
      <dgm:spPr/>
      <dgm:t>
        <a:bodyPr/>
        <a:lstStyle/>
        <a:p>
          <a:endParaRPr lang="en-US"/>
        </a:p>
      </dgm:t>
    </dgm:pt>
    <dgm:pt modelId="{6EC0682A-959C-4C30-8E15-264E58F36920}" type="pres">
      <dgm:prSet presAssocID="{C95A6CA9-95BB-45CB-BC22-DF4C556F8DDD}" presName="dummy" presStyleCnt="0"/>
      <dgm:spPr/>
    </dgm:pt>
    <dgm:pt modelId="{A3E46457-6997-42F3-ADC5-DF57C156E0BE}" type="pres">
      <dgm:prSet presAssocID="{C95A6CA9-95BB-45CB-BC22-DF4C556F8DDD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54DBE-248B-4E6B-AD60-383D250D117A}" type="pres">
      <dgm:prSet presAssocID="{A79249D9-C4CC-4304-A74A-9D0991785C65}" presName="sibTrans" presStyleLbl="node1" presStyleIdx="3" presStyleCnt="5"/>
      <dgm:spPr/>
      <dgm:t>
        <a:bodyPr/>
        <a:lstStyle/>
        <a:p>
          <a:endParaRPr lang="en-US"/>
        </a:p>
      </dgm:t>
    </dgm:pt>
    <dgm:pt modelId="{722C3996-0593-4AB1-81CB-FB89A819A868}" type="pres">
      <dgm:prSet presAssocID="{3E1C3B10-A754-46A3-BE73-5F988CD067CE}" presName="dummy" presStyleCnt="0"/>
      <dgm:spPr/>
    </dgm:pt>
    <dgm:pt modelId="{C61DA086-3998-466B-B368-0F2280ED16CE}" type="pres">
      <dgm:prSet presAssocID="{3E1C3B10-A754-46A3-BE73-5F988CD067CE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336100-3D79-4BBE-9AE6-26D20555435F}" type="pres">
      <dgm:prSet presAssocID="{5B95F2E0-5ADD-4020-AC71-B75F988E9DFD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8E3DED25-77E2-4C07-B292-964F733CC414}" srcId="{8CB36B33-D2E6-4F07-A58C-909A5E92D65F}" destId="{B96522F1-4680-4FB0-B26F-871950EB9577}" srcOrd="2" destOrd="0" parTransId="{08DB45C5-EAF2-49B1-AE4B-2E1B52BB1FC7}" sibTransId="{CA5EE4C5-A194-4E03-8BCF-A17BEAB7EAA4}"/>
    <dgm:cxn modelId="{6AF98B61-46C7-4456-B342-A7DA09375784}" type="presOf" srcId="{CA5EE4C5-A194-4E03-8BCF-A17BEAB7EAA4}" destId="{29F0B75C-D201-4C73-BE5F-00E332235A35}" srcOrd="0" destOrd="0" presId="urn:microsoft.com/office/officeart/2005/8/layout/cycle1"/>
    <dgm:cxn modelId="{47426179-F98E-49EE-B58B-36CFB0BF621D}" srcId="{8CB36B33-D2E6-4F07-A58C-909A5E92D65F}" destId="{3E1C3B10-A754-46A3-BE73-5F988CD067CE}" srcOrd="4" destOrd="0" parTransId="{10FFE19B-F42A-4384-8F51-F96F3B36BFF0}" sibTransId="{5B95F2E0-5ADD-4020-AC71-B75F988E9DFD}"/>
    <dgm:cxn modelId="{0CBE0355-6DD3-484A-8F46-DBD92BFAB759}" type="presOf" srcId="{5B95F2E0-5ADD-4020-AC71-B75F988E9DFD}" destId="{D6336100-3D79-4BBE-9AE6-26D20555435F}" srcOrd="0" destOrd="0" presId="urn:microsoft.com/office/officeart/2005/8/layout/cycle1"/>
    <dgm:cxn modelId="{80351FC6-4925-4C18-9232-59E08C687231}" type="presOf" srcId="{3E1C3B10-A754-46A3-BE73-5F988CD067CE}" destId="{C61DA086-3998-466B-B368-0F2280ED16CE}" srcOrd="0" destOrd="0" presId="urn:microsoft.com/office/officeart/2005/8/layout/cycle1"/>
    <dgm:cxn modelId="{16F1DC60-E5CB-4894-B989-DF83E7CD4061}" type="presOf" srcId="{8CB36B33-D2E6-4F07-A58C-909A5E92D65F}" destId="{71393E07-3408-429B-A366-7BAC9619C2AE}" srcOrd="0" destOrd="0" presId="urn:microsoft.com/office/officeart/2005/8/layout/cycle1"/>
    <dgm:cxn modelId="{0E26553B-F028-4025-B6DE-5ADC148D9270}" type="presOf" srcId="{1F85F174-B504-4C28-87BD-EFA3EE3254D0}" destId="{65B32B55-53B2-48E9-8A45-27114828D674}" srcOrd="0" destOrd="0" presId="urn:microsoft.com/office/officeart/2005/8/layout/cycle1"/>
    <dgm:cxn modelId="{868405E8-03EF-40F6-B56E-7291CF65151F}" type="presOf" srcId="{A79249D9-C4CC-4304-A74A-9D0991785C65}" destId="{3E954DBE-248B-4E6B-AD60-383D250D117A}" srcOrd="0" destOrd="0" presId="urn:microsoft.com/office/officeart/2005/8/layout/cycle1"/>
    <dgm:cxn modelId="{8AC56777-E525-44E0-8C8E-6AEB420FA3A3}" type="presOf" srcId="{7C1EBFF0-EB3C-4A35-9BEC-E51707D7F4B3}" destId="{5EA3A60C-E721-4761-A9CB-C264874D833D}" srcOrd="0" destOrd="0" presId="urn:microsoft.com/office/officeart/2005/8/layout/cycle1"/>
    <dgm:cxn modelId="{BCAE4A26-B427-4F1B-9335-526730A69F1E}" type="presOf" srcId="{C95A6CA9-95BB-45CB-BC22-DF4C556F8DDD}" destId="{A3E46457-6997-42F3-ADC5-DF57C156E0BE}" srcOrd="0" destOrd="0" presId="urn:microsoft.com/office/officeart/2005/8/layout/cycle1"/>
    <dgm:cxn modelId="{73553A50-24DC-4D66-B9AF-7D9E696F65DC}" type="presOf" srcId="{84B940DC-CDAF-46ED-96CD-BB7EE16BBD1F}" destId="{57C4B134-F583-4952-A720-7B49A843E61D}" srcOrd="0" destOrd="0" presId="urn:microsoft.com/office/officeart/2005/8/layout/cycle1"/>
    <dgm:cxn modelId="{0D8F7E72-4944-4556-85C5-86CF5E41B2A3}" srcId="{8CB36B33-D2E6-4F07-A58C-909A5E92D65F}" destId="{1F85F174-B504-4C28-87BD-EFA3EE3254D0}" srcOrd="1" destOrd="0" parTransId="{C45D7294-98F7-427E-9E86-1EAF55EE3D11}" sibTransId="{84B940DC-CDAF-46ED-96CD-BB7EE16BBD1F}"/>
    <dgm:cxn modelId="{94E1729C-3407-4299-8292-A47666197FB7}" type="presOf" srcId="{B96522F1-4680-4FB0-B26F-871950EB9577}" destId="{8CDD8D7A-FF4E-4FC0-9C2B-DDAE5C66A6AE}" srcOrd="0" destOrd="0" presId="urn:microsoft.com/office/officeart/2005/8/layout/cycle1"/>
    <dgm:cxn modelId="{92A62E20-C45E-4A8E-81CF-0DDFEE21851C}" type="presOf" srcId="{D1F3B1BF-387A-40D4-AD9E-F6F96A8AD1FF}" destId="{5F7BF64B-6013-4168-B3A1-36D96FF727DE}" srcOrd="0" destOrd="0" presId="urn:microsoft.com/office/officeart/2005/8/layout/cycle1"/>
    <dgm:cxn modelId="{00AB0460-AC31-48F1-8DAE-AA22DE73BBBC}" srcId="{8CB36B33-D2E6-4F07-A58C-909A5E92D65F}" destId="{C95A6CA9-95BB-45CB-BC22-DF4C556F8DDD}" srcOrd="3" destOrd="0" parTransId="{0D9D725F-BE8E-496E-91F8-491C3BFC17A0}" sibTransId="{A79249D9-C4CC-4304-A74A-9D0991785C65}"/>
    <dgm:cxn modelId="{2BCB2C86-672C-4BE2-9D48-031298F5F914}" srcId="{8CB36B33-D2E6-4F07-A58C-909A5E92D65F}" destId="{D1F3B1BF-387A-40D4-AD9E-F6F96A8AD1FF}" srcOrd="0" destOrd="0" parTransId="{B5F605C5-0FE2-42C6-8D4A-46E1F54B11E1}" sibTransId="{7C1EBFF0-EB3C-4A35-9BEC-E51707D7F4B3}"/>
    <dgm:cxn modelId="{63414687-89F3-4C47-BE99-5BE851A23C00}" type="presParOf" srcId="{71393E07-3408-429B-A366-7BAC9619C2AE}" destId="{7BA08057-0BA0-4544-868F-800FAE31F584}" srcOrd="0" destOrd="0" presId="urn:microsoft.com/office/officeart/2005/8/layout/cycle1"/>
    <dgm:cxn modelId="{5CF1631B-22E2-4142-BB76-27F9EF8AE9C6}" type="presParOf" srcId="{71393E07-3408-429B-A366-7BAC9619C2AE}" destId="{5F7BF64B-6013-4168-B3A1-36D96FF727DE}" srcOrd="1" destOrd="0" presId="urn:microsoft.com/office/officeart/2005/8/layout/cycle1"/>
    <dgm:cxn modelId="{9DCED61B-06C3-408D-B0D1-849C1C7CC69A}" type="presParOf" srcId="{71393E07-3408-429B-A366-7BAC9619C2AE}" destId="{5EA3A60C-E721-4761-A9CB-C264874D833D}" srcOrd="2" destOrd="0" presId="urn:microsoft.com/office/officeart/2005/8/layout/cycle1"/>
    <dgm:cxn modelId="{6BEDC868-1187-4D16-8736-853C5C641D62}" type="presParOf" srcId="{71393E07-3408-429B-A366-7BAC9619C2AE}" destId="{FAD70B89-D420-42F9-92C9-B7011BE2886B}" srcOrd="3" destOrd="0" presId="urn:microsoft.com/office/officeart/2005/8/layout/cycle1"/>
    <dgm:cxn modelId="{585DD7B4-6261-44DF-88A1-975F580CA3BF}" type="presParOf" srcId="{71393E07-3408-429B-A366-7BAC9619C2AE}" destId="{65B32B55-53B2-48E9-8A45-27114828D674}" srcOrd="4" destOrd="0" presId="urn:microsoft.com/office/officeart/2005/8/layout/cycle1"/>
    <dgm:cxn modelId="{C66D204F-02C9-4ADA-99FD-65C833210BE0}" type="presParOf" srcId="{71393E07-3408-429B-A366-7BAC9619C2AE}" destId="{57C4B134-F583-4952-A720-7B49A843E61D}" srcOrd="5" destOrd="0" presId="urn:microsoft.com/office/officeart/2005/8/layout/cycle1"/>
    <dgm:cxn modelId="{1D034A93-EAA3-4D0D-AEE4-94BCC3541F91}" type="presParOf" srcId="{71393E07-3408-429B-A366-7BAC9619C2AE}" destId="{69D89303-1C53-460D-A3C5-1990F466B0C6}" srcOrd="6" destOrd="0" presId="urn:microsoft.com/office/officeart/2005/8/layout/cycle1"/>
    <dgm:cxn modelId="{DD589157-D429-4FBF-A1D8-434987B55E1A}" type="presParOf" srcId="{71393E07-3408-429B-A366-7BAC9619C2AE}" destId="{8CDD8D7A-FF4E-4FC0-9C2B-DDAE5C66A6AE}" srcOrd="7" destOrd="0" presId="urn:microsoft.com/office/officeart/2005/8/layout/cycle1"/>
    <dgm:cxn modelId="{4CAA911F-7B74-44F7-9CFF-BB90A3FDDB87}" type="presParOf" srcId="{71393E07-3408-429B-A366-7BAC9619C2AE}" destId="{29F0B75C-D201-4C73-BE5F-00E332235A35}" srcOrd="8" destOrd="0" presId="urn:microsoft.com/office/officeart/2005/8/layout/cycle1"/>
    <dgm:cxn modelId="{FCE18F43-9FB2-40D0-832B-DE2C988C806B}" type="presParOf" srcId="{71393E07-3408-429B-A366-7BAC9619C2AE}" destId="{6EC0682A-959C-4C30-8E15-264E58F36920}" srcOrd="9" destOrd="0" presId="urn:microsoft.com/office/officeart/2005/8/layout/cycle1"/>
    <dgm:cxn modelId="{D247A5FB-3520-4B6B-8F9C-66F453AF6306}" type="presParOf" srcId="{71393E07-3408-429B-A366-7BAC9619C2AE}" destId="{A3E46457-6997-42F3-ADC5-DF57C156E0BE}" srcOrd="10" destOrd="0" presId="urn:microsoft.com/office/officeart/2005/8/layout/cycle1"/>
    <dgm:cxn modelId="{9CE411D1-818E-4419-8438-E32363B04299}" type="presParOf" srcId="{71393E07-3408-429B-A366-7BAC9619C2AE}" destId="{3E954DBE-248B-4E6B-AD60-383D250D117A}" srcOrd="11" destOrd="0" presId="urn:microsoft.com/office/officeart/2005/8/layout/cycle1"/>
    <dgm:cxn modelId="{79BC60F2-66E2-43F2-B88C-EB25036FA21F}" type="presParOf" srcId="{71393E07-3408-429B-A366-7BAC9619C2AE}" destId="{722C3996-0593-4AB1-81CB-FB89A819A868}" srcOrd="12" destOrd="0" presId="urn:microsoft.com/office/officeart/2005/8/layout/cycle1"/>
    <dgm:cxn modelId="{155CB66F-4BF8-4506-8451-488C897EC0C7}" type="presParOf" srcId="{71393E07-3408-429B-A366-7BAC9619C2AE}" destId="{C61DA086-3998-466B-B368-0F2280ED16CE}" srcOrd="13" destOrd="0" presId="urn:microsoft.com/office/officeart/2005/8/layout/cycle1"/>
    <dgm:cxn modelId="{E96AF1A5-F18D-48A4-994B-5004B90EE942}" type="presParOf" srcId="{71393E07-3408-429B-A366-7BAC9619C2AE}" destId="{D6336100-3D79-4BBE-9AE6-26D20555435F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B36B33-D2E6-4F07-A58C-909A5E92D65F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F3B1BF-387A-40D4-AD9E-F6F96A8AD1FF}">
      <dgm:prSet phldrT="[Text]"/>
      <dgm:spPr/>
      <dgm:t>
        <a:bodyPr/>
        <a:lstStyle/>
        <a:p>
          <a:r>
            <a:rPr lang="en-US" dirty="0"/>
            <a:t>E-single form</a:t>
          </a:r>
        </a:p>
      </dgm:t>
    </dgm:pt>
    <dgm:pt modelId="{B5F605C5-0FE2-42C6-8D4A-46E1F54B11E1}" type="parTrans" cxnId="{2BCB2C86-672C-4BE2-9D48-031298F5F914}">
      <dgm:prSet/>
      <dgm:spPr/>
      <dgm:t>
        <a:bodyPr/>
        <a:lstStyle/>
        <a:p>
          <a:endParaRPr lang="en-US"/>
        </a:p>
      </dgm:t>
    </dgm:pt>
    <dgm:pt modelId="{7C1EBFF0-EB3C-4A35-9BEC-E51707D7F4B3}" type="sibTrans" cxnId="{2BCB2C86-672C-4BE2-9D48-031298F5F914}">
      <dgm:prSet/>
      <dgm:spPr/>
      <dgm:t>
        <a:bodyPr/>
        <a:lstStyle/>
        <a:p>
          <a:endParaRPr lang="en-US"/>
        </a:p>
      </dgm:t>
    </dgm:pt>
    <dgm:pt modelId="{1F85F174-B504-4C28-87BD-EFA3EE3254D0}">
      <dgm:prSet phldrT="[Text]"/>
      <dgm:spPr/>
      <dgm:t>
        <a:bodyPr/>
        <a:lstStyle/>
        <a:p>
          <a:r>
            <a:rPr lang="en-US" dirty="0"/>
            <a:t>New budget template</a:t>
          </a:r>
        </a:p>
      </dgm:t>
    </dgm:pt>
    <dgm:pt modelId="{C45D7294-98F7-427E-9E86-1EAF55EE3D11}" type="parTrans" cxnId="{0D8F7E72-4944-4556-85C5-86CF5E41B2A3}">
      <dgm:prSet/>
      <dgm:spPr/>
      <dgm:t>
        <a:bodyPr/>
        <a:lstStyle/>
        <a:p>
          <a:endParaRPr lang="en-US"/>
        </a:p>
      </dgm:t>
    </dgm:pt>
    <dgm:pt modelId="{84B940DC-CDAF-46ED-96CD-BB7EE16BBD1F}" type="sibTrans" cxnId="{0D8F7E72-4944-4556-85C5-86CF5E41B2A3}">
      <dgm:prSet/>
      <dgm:spPr/>
      <dgm:t>
        <a:bodyPr/>
        <a:lstStyle/>
        <a:p>
          <a:endParaRPr lang="en-US"/>
        </a:p>
      </dgm:t>
    </dgm:pt>
    <dgm:pt modelId="{B96522F1-4680-4FB0-B26F-871950EB9577}">
      <dgm:prSet phldrT="[Text]"/>
      <dgm:spPr/>
      <dgm:t>
        <a:bodyPr/>
        <a:lstStyle/>
        <a:p>
          <a:r>
            <a:rPr lang="en-US" dirty="0"/>
            <a:t>Trainings</a:t>
          </a:r>
        </a:p>
      </dgm:t>
    </dgm:pt>
    <dgm:pt modelId="{08DB45C5-EAF2-49B1-AE4B-2E1B52BB1FC7}" type="parTrans" cxnId="{8E3DED25-77E2-4C07-B292-964F733CC414}">
      <dgm:prSet/>
      <dgm:spPr/>
      <dgm:t>
        <a:bodyPr/>
        <a:lstStyle/>
        <a:p>
          <a:endParaRPr lang="en-US"/>
        </a:p>
      </dgm:t>
    </dgm:pt>
    <dgm:pt modelId="{CA5EE4C5-A194-4E03-8BCF-A17BEAB7EAA4}" type="sibTrans" cxnId="{8E3DED25-77E2-4C07-B292-964F733CC414}">
      <dgm:prSet/>
      <dgm:spPr/>
      <dgm:t>
        <a:bodyPr/>
        <a:lstStyle/>
        <a:p>
          <a:endParaRPr lang="en-US"/>
        </a:p>
      </dgm:t>
    </dgm:pt>
    <dgm:pt modelId="{C95A6CA9-95BB-45CB-BC22-DF4C556F8DDD}">
      <dgm:prSet phldrT="[Text]"/>
      <dgm:spPr/>
      <dgm:t>
        <a:bodyPr/>
        <a:lstStyle/>
        <a:p>
          <a:r>
            <a:rPr lang="en-US" dirty="0"/>
            <a:t>HIP 2021</a:t>
          </a:r>
        </a:p>
      </dgm:t>
    </dgm:pt>
    <dgm:pt modelId="{0D9D725F-BE8E-496E-91F8-491C3BFC17A0}" type="parTrans" cxnId="{00AB0460-AC31-48F1-8DAE-AA22DE73BBBC}">
      <dgm:prSet/>
      <dgm:spPr/>
      <dgm:t>
        <a:bodyPr/>
        <a:lstStyle/>
        <a:p>
          <a:endParaRPr lang="en-US"/>
        </a:p>
      </dgm:t>
    </dgm:pt>
    <dgm:pt modelId="{A79249D9-C4CC-4304-A74A-9D0991785C65}" type="sibTrans" cxnId="{00AB0460-AC31-48F1-8DAE-AA22DE73BBBC}">
      <dgm:prSet/>
      <dgm:spPr/>
      <dgm:t>
        <a:bodyPr/>
        <a:lstStyle/>
        <a:p>
          <a:endParaRPr lang="en-US"/>
        </a:p>
      </dgm:t>
    </dgm:pt>
    <dgm:pt modelId="{3E1C3B10-A754-46A3-BE73-5F988CD067CE}">
      <dgm:prSet phldrT="[Text]"/>
      <dgm:spPr/>
      <dgm:t>
        <a:bodyPr/>
        <a:lstStyle/>
        <a:p>
          <a:r>
            <a:rPr lang="en-US" dirty="0"/>
            <a:t>Model Grant Agreement</a:t>
          </a:r>
        </a:p>
      </dgm:t>
    </dgm:pt>
    <dgm:pt modelId="{10FFE19B-F42A-4384-8F51-F96F3B36BFF0}" type="parTrans" cxnId="{47426179-F98E-49EE-B58B-36CFB0BF621D}">
      <dgm:prSet/>
      <dgm:spPr/>
      <dgm:t>
        <a:bodyPr/>
        <a:lstStyle/>
        <a:p>
          <a:endParaRPr lang="en-US"/>
        </a:p>
      </dgm:t>
    </dgm:pt>
    <dgm:pt modelId="{5B95F2E0-5ADD-4020-AC71-B75F988E9DFD}" type="sibTrans" cxnId="{47426179-F98E-49EE-B58B-36CFB0BF621D}">
      <dgm:prSet/>
      <dgm:spPr/>
      <dgm:t>
        <a:bodyPr/>
        <a:lstStyle/>
        <a:p>
          <a:endParaRPr lang="en-US"/>
        </a:p>
      </dgm:t>
    </dgm:pt>
    <dgm:pt modelId="{71393E07-3408-429B-A366-7BAC9619C2AE}" type="pres">
      <dgm:prSet presAssocID="{8CB36B33-D2E6-4F07-A58C-909A5E92D65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BA08057-0BA0-4544-868F-800FAE31F584}" type="pres">
      <dgm:prSet presAssocID="{D1F3B1BF-387A-40D4-AD9E-F6F96A8AD1FF}" presName="dummy" presStyleCnt="0"/>
      <dgm:spPr/>
    </dgm:pt>
    <dgm:pt modelId="{5F7BF64B-6013-4168-B3A1-36D96FF727DE}" type="pres">
      <dgm:prSet presAssocID="{D1F3B1BF-387A-40D4-AD9E-F6F96A8AD1FF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3A60C-E721-4761-A9CB-C264874D833D}" type="pres">
      <dgm:prSet presAssocID="{7C1EBFF0-EB3C-4A35-9BEC-E51707D7F4B3}" presName="sibTrans" presStyleLbl="node1" presStyleIdx="0" presStyleCnt="5"/>
      <dgm:spPr/>
      <dgm:t>
        <a:bodyPr/>
        <a:lstStyle/>
        <a:p>
          <a:endParaRPr lang="en-US"/>
        </a:p>
      </dgm:t>
    </dgm:pt>
    <dgm:pt modelId="{FAD70B89-D420-42F9-92C9-B7011BE2886B}" type="pres">
      <dgm:prSet presAssocID="{1F85F174-B504-4C28-87BD-EFA3EE3254D0}" presName="dummy" presStyleCnt="0"/>
      <dgm:spPr/>
    </dgm:pt>
    <dgm:pt modelId="{65B32B55-53B2-48E9-8A45-27114828D674}" type="pres">
      <dgm:prSet presAssocID="{1F85F174-B504-4C28-87BD-EFA3EE3254D0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C4B134-F583-4952-A720-7B49A843E61D}" type="pres">
      <dgm:prSet presAssocID="{84B940DC-CDAF-46ED-96CD-BB7EE16BBD1F}" presName="sibTrans" presStyleLbl="node1" presStyleIdx="1" presStyleCnt="5"/>
      <dgm:spPr/>
      <dgm:t>
        <a:bodyPr/>
        <a:lstStyle/>
        <a:p>
          <a:endParaRPr lang="en-US"/>
        </a:p>
      </dgm:t>
    </dgm:pt>
    <dgm:pt modelId="{69D89303-1C53-460D-A3C5-1990F466B0C6}" type="pres">
      <dgm:prSet presAssocID="{B96522F1-4680-4FB0-B26F-871950EB9577}" presName="dummy" presStyleCnt="0"/>
      <dgm:spPr/>
    </dgm:pt>
    <dgm:pt modelId="{8CDD8D7A-FF4E-4FC0-9C2B-DDAE5C66A6AE}" type="pres">
      <dgm:prSet presAssocID="{B96522F1-4680-4FB0-B26F-871950EB9577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F0B75C-D201-4C73-BE5F-00E332235A35}" type="pres">
      <dgm:prSet presAssocID="{CA5EE4C5-A194-4E03-8BCF-A17BEAB7EAA4}" presName="sibTrans" presStyleLbl="node1" presStyleIdx="2" presStyleCnt="5"/>
      <dgm:spPr/>
      <dgm:t>
        <a:bodyPr/>
        <a:lstStyle/>
        <a:p>
          <a:endParaRPr lang="en-US"/>
        </a:p>
      </dgm:t>
    </dgm:pt>
    <dgm:pt modelId="{6EC0682A-959C-4C30-8E15-264E58F36920}" type="pres">
      <dgm:prSet presAssocID="{C95A6CA9-95BB-45CB-BC22-DF4C556F8DDD}" presName="dummy" presStyleCnt="0"/>
      <dgm:spPr/>
    </dgm:pt>
    <dgm:pt modelId="{A3E46457-6997-42F3-ADC5-DF57C156E0BE}" type="pres">
      <dgm:prSet presAssocID="{C95A6CA9-95BB-45CB-BC22-DF4C556F8DDD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54DBE-248B-4E6B-AD60-383D250D117A}" type="pres">
      <dgm:prSet presAssocID="{A79249D9-C4CC-4304-A74A-9D0991785C65}" presName="sibTrans" presStyleLbl="node1" presStyleIdx="3" presStyleCnt="5"/>
      <dgm:spPr/>
      <dgm:t>
        <a:bodyPr/>
        <a:lstStyle/>
        <a:p>
          <a:endParaRPr lang="en-US"/>
        </a:p>
      </dgm:t>
    </dgm:pt>
    <dgm:pt modelId="{722C3996-0593-4AB1-81CB-FB89A819A868}" type="pres">
      <dgm:prSet presAssocID="{3E1C3B10-A754-46A3-BE73-5F988CD067CE}" presName="dummy" presStyleCnt="0"/>
      <dgm:spPr/>
    </dgm:pt>
    <dgm:pt modelId="{C61DA086-3998-466B-B368-0F2280ED16CE}" type="pres">
      <dgm:prSet presAssocID="{3E1C3B10-A754-46A3-BE73-5F988CD067CE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336100-3D79-4BBE-9AE6-26D20555435F}" type="pres">
      <dgm:prSet presAssocID="{5B95F2E0-5ADD-4020-AC71-B75F988E9DFD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8E3DED25-77E2-4C07-B292-964F733CC414}" srcId="{8CB36B33-D2E6-4F07-A58C-909A5E92D65F}" destId="{B96522F1-4680-4FB0-B26F-871950EB9577}" srcOrd="2" destOrd="0" parTransId="{08DB45C5-EAF2-49B1-AE4B-2E1B52BB1FC7}" sibTransId="{CA5EE4C5-A194-4E03-8BCF-A17BEAB7EAA4}"/>
    <dgm:cxn modelId="{6AF98B61-46C7-4456-B342-A7DA09375784}" type="presOf" srcId="{CA5EE4C5-A194-4E03-8BCF-A17BEAB7EAA4}" destId="{29F0B75C-D201-4C73-BE5F-00E332235A35}" srcOrd="0" destOrd="0" presId="urn:microsoft.com/office/officeart/2005/8/layout/cycle1"/>
    <dgm:cxn modelId="{47426179-F98E-49EE-B58B-36CFB0BF621D}" srcId="{8CB36B33-D2E6-4F07-A58C-909A5E92D65F}" destId="{3E1C3B10-A754-46A3-BE73-5F988CD067CE}" srcOrd="4" destOrd="0" parTransId="{10FFE19B-F42A-4384-8F51-F96F3B36BFF0}" sibTransId="{5B95F2E0-5ADD-4020-AC71-B75F988E9DFD}"/>
    <dgm:cxn modelId="{0CBE0355-6DD3-484A-8F46-DBD92BFAB759}" type="presOf" srcId="{5B95F2E0-5ADD-4020-AC71-B75F988E9DFD}" destId="{D6336100-3D79-4BBE-9AE6-26D20555435F}" srcOrd="0" destOrd="0" presId="urn:microsoft.com/office/officeart/2005/8/layout/cycle1"/>
    <dgm:cxn modelId="{80351FC6-4925-4C18-9232-59E08C687231}" type="presOf" srcId="{3E1C3B10-A754-46A3-BE73-5F988CD067CE}" destId="{C61DA086-3998-466B-B368-0F2280ED16CE}" srcOrd="0" destOrd="0" presId="urn:microsoft.com/office/officeart/2005/8/layout/cycle1"/>
    <dgm:cxn modelId="{16F1DC60-E5CB-4894-B989-DF83E7CD4061}" type="presOf" srcId="{8CB36B33-D2E6-4F07-A58C-909A5E92D65F}" destId="{71393E07-3408-429B-A366-7BAC9619C2AE}" srcOrd="0" destOrd="0" presId="urn:microsoft.com/office/officeart/2005/8/layout/cycle1"/>
    <dgm:cxn modelId="{0E26553B-F028-4025-B6DE-5ADC148D9270}" type="presOf" srcId="{1F85F174-B504-4C28-87BD-EFA3EE3254D0}" destId="{65B32B55-53B2-48E9-8A45-27114828D674}" srcOrd="0" destOrd="0" presId="urn:microsoft.com/office/officeart/2005/8/layout/cycle1"/>
    <dgm:cxn modelId="{868405E8-03EF-40F6-B56E-7291CF65151F}" type="presOf" srcId="{A79249D9-C4CC-4304-A74A-9D0991785C65}" destId="{3E954DBE-248B-4E6B-AD60-383D250D117A}" srcOrd="0" destOrd="0" presId="urn:microsoft.com/office/officeart/2005/8/layout/cycle1"/>
    <dgm:cxn modelId="{8AC56777-E525-44E0-8C8E-6AEB420FA3A3}" type="presOf" srcId="{7C1EBFF0-EB3C-4A35-9BEC-E51707D7F4B3}" destId="{5EA3A60C-E721-4761-A9CB-C264874D833D}" srcOrd="0" destOrd="0" presId="urn:microsoft.com/office/officeart/2005/8/layout/cycle1"/>
    <dgm:cxn modelId="{BCAE4A26-B427-4F1B-9335-526730A69F1E}" type="presOf" srcId="{C95A6CA9-95BB-45CB-BC22-DF4C556F8DDD}" destId="{A3E46457-6997-42F3-ADC5-DF57C156E0BE}" srcOrd="0" destOrd="0" presId="urn:microsoft.com/office/officeart/2005/8/layout/cycle1"/>
    <dgm:cxn modelId="{73553A50-24DC-4D66-B9AF-7D9E696F65DC}" type="presOf" srcId="{84B940DC-CDAF-46ED-96CD-BB7EE16BBD1F}" destId="{57C4B134-F583-4952-A720-7B49A843E61D}" srcOrd="0" destOrd="0" presId="urn:microsoft.com/office/officeart/2005/8/layout/cycle1"/>
    <dgm:cxn modelId="{0D8F7E72-4944-4556-85C5-86CF5E41B2A3}" srcId="{8CB36B33-D2E6-4F07-A58C-909A5E92D65F}" destId="{1F85F174-B504-4C28-87BD-EFA3EE3254D0}" srcOrd="1" destOrd="0" parTransId="{C45D7294-98F7-427E-9E86-1EAF55EE3D11}" sibTransId="{84B940DC-CDAF-46ED-96CD-BB7EE16BBD1F}"/>
    <dgm:cxn modelId="{94E1729C-3407-4299-8292-A47666197FB7}" type="presOf" srcId="{B96522F1-4680-4FB0-B26F-871950EB9577}" destId="{8CDD8D7A-FF4E-4FC0-9C2B-DDAE5C66A6AE}" srcOrd="0" destOrd="0" presId="urn:microsoft.com/office/officeart/2005/8/layout/cycle1"/>
    <dgm:cxn modelId="{92A62E20-C45E-4A8E-81CF-0DDFEE21851C}" type="presOf" srcId="{D1F3B1BF-387A-40D4-AD9E-F6F96A8AD1FF}" destId="{5F7BF64B-6013-4168-B3A1-36D96FF727DE}" srcOrd="0" destOrd="0" presId="urn:microsoft.com/office/officeart/2005/8/layout/cycle1"/>
    <dgm:cxn modelId="{00AB0460-AC31-48F1-8DAE-AA22DE73BBBC}" srcId="{8CB36B33-D2E6-4F07-A58C-909A5E92D65F}" destId="{C95A6CA9-95BB-45CB-BC22-DF4C556F8DDD}" srcOrd="3" destOrd="0" parTransId="{0D9D725F-BE8E-496E-91F8-491C3BFC17A0}" sibTransId="{A79249D9-C4CC-4304-A74A-9D0991785C65}"/>
    <dgm:cxn modelId="{2BCB2C86-672C-4BE2-9D48-031298F5F914}" srcId="{8CB36B33-D2E6-4F07-A58C-909A5E92D65F}" destId="{D1F3B1BF-387A-40D4-AD9E-F6F96A8AD1FF}" srcOrd="0" destOrd="0" parTransId="{B5F605C5-0FE2-42C6-8D4A-46E1F54B11E1}" sibTransId="{7C1EBFF0-EB3C-4A35-9BEC-E51707D7F4B3}"/>
    <dgm:cxn modelId="{63414687-89F3-4C47-BE99-5BE851A23C00}" type="presParOf" srcId="{71393E07-3408-429B-A366-7BAC9619C2AE}" destId="{7BA08057-0BA0-4544-868F-800FAE31F584}" srcOrd="0" destOrd="0" presId="urn:microsoft.com/office/officeart/2005/8/layout/cycle1"/>
    <dgm:cxn modelId="{5CF1631B-22E2-4142-BB76-27F9EF8AE9C6}" type="presParOf" srcId="{71393E07-3408-429B-A366-7BAC9619C2AE}" destId="{5F7BF64B-6013-4168-B3A1-36D96FF727DE}" srcOrd="1" destOrd="0" presId="urn:microsoft.com/office/officeart/2005/8/layout/cycle1"/>
    <dgm:cxn modelId="{9DCED61B-06C3-408D-B0D1-849C1C7CC69A}" type="presParOf" srcId="{71393E07-3408-429B-A366-7BAC9619C2AE}" destId="{5EA3A60C-E721-4761-A9CB-C264874D833D}" srcOrd="2" destOrd="0" presId="urn:microsoft.com/office/officeart/2005/8/layout/cycle1"/>
    <dgm:cxn modelId="{6BEDC868-1187-4D16-8736-853C5C641D62}" type="presParOf" srcId="{71393E07-3408-429B-A366-7BAC9619C2AE}" destId="{FAD70B89-D420-42F9-92C9-B7011BE2886B}" srcOrd="3" destOrd="0" presId="urn:microsoft.com/office/officeart/2005/8/layout/cycle1"/>
    <dgm:cxn modelId="{585DD7B4-6261-44DF-88A1-975F580CA3BF}" type="presParOf" srcId="{71393E07-3408-429B-A366-7BAC9619C2AE}" destId="{65B32B55-53B2-48E9-8A45-27114828D674}" srcOrd="4" destOrd="0" presId="urn:microsoft.com/office/officeart/2005/8/layout/cycle1"/>
    <dgm:cxn modelId="{C66D204F-02C9-4ADA-99FD-65C833210BE0}" type="presParOf" srcId="{71393E07-3408-429B-A366-7BAC9619C2AE}" destId="{57C4B134-F583-4952-A720-7B49A843E61D}" srcOrd="5" destOrd="0" presId="urn:microsoft.com/office/officeart/2005/8/layout/cycle1"/>
    <dgm:cxn modelId="{1D034A93-EAA3-4D0D-AEE4-94BCC3541F91}" type="presParOf" srcId="{71393E07-3408-429B-A366-7BAC9619C2AE}" destId="{69D89303-1C53-460D-A3C5-1990F466B0C6}" srcOrd="6" destOrd="0" presId="urn:microsoft.com/office/officeart/2005/8/layout/cycle1"/>
    <dgm:cxn modelId="{DD589157-D429-4FBF-A1D8-434987B55E1A}" type="presParOf" srcId="{71393E07-3408-429B-A366-7BAC9619C2AE}" destId="{8CDD8D7A-FF4E-4FC0-9C2B-DDAE5C66A6AE}" srcOrd="7" destOrd="0" presId="urn:microsoft.com/office/officeart/2005/8/layout/cycle1"/>
    <dgm:cxn modelId="{4CAA911F-7B74-44F7-9CFF-BB90A3FDDB87}" type="presParOf" srcId="{71393E07-3408-429B-A366-7BAC9619C2AE}" destId="{29F0B75C-D201-4C73-BE5F-00E332235A35}" srcOrd="8" destOrd="0" presId="urn:microsoft.com/office/officeart/2005/8/layout/cycle1"/>
    <dgm:cxn modelId="{FCE18F43-9FB2-40D0-832B-DE2C988C806B}" type="presParOf" srcId="{71393E07-3408-429B-A366-7BAC9619C2AE}" destId="{6EC0682A-959C-4C30-8E15-264E58F36920}" srcOrd="9" destOrd="0" presId="urn:microsoft.com/office/officeart/2005/8/layout/cycle1"/>
    <dgm:cxn modelId="{D247A5FB-3520-4B6B-8F9C-66F453AF6306}" type="presParOf" srcId="{71393E07-3408-429B-A366-7BAC9619C2AE}" destId="{A3E46457-6997-42F3-ADC5-DF57C156E0BE}" srcOrd="10" destOrd="0" presId="urn:microsoft.com/office/officeart/2005/8/layout/cycle1"/>
    <dgm:cxn modelId="{9CE411D1-818E-4419-8438-E32363B04299}" type="presParOf" srcId="{71393E07-3408-429B-A366-7BAC9619C2AE}" destId="{3E954DBE-248B-4E6B-AD60-383D250D117A}" srcOrd="11" destOrd="0" presId="urn:microsoft.com/office/officeart/2005/8/layout/cycle1"/>
    <dgm:cxn modelId="{79BC60F2-66E2-43F2-B88C-EB25036FA21F}" type="presParOf" srcId="{71393E07-3408-429B-A366-7BAC9619C2AE}" destId="{722C3996-0593-4AB1-81CB-FB89A819A868}" srcOrd="12" destOrd="0" presId="urn:microsoft.com/office/officeart/2005/8/layout/cycle1"/>
    <dgm:cxn modelId="{155CB66F-4BF8-4506-8451-488C897EC0C7}" type="presParOf" srcId="{71393E07-3408-429B-A366-7BAC9619C2AE}" destId="{C61DA086-3998-466B-B368-0F2280ED16CE}" srcOrd="13" destOrd="0" presId="urn:microsoft.com/office/officeart/2005/8/layout/cycle1"/>
    <dgm:cxn modelId="{E96AF1A5-F18D-48A4-994B-5004B90EE942}" type="presParOf" srcId="{71393E07-3408-429B-A366-7BAC9619C2AE}" destId="{D6336100-3D79-4BBE-9AE6-26D20555435F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AE6327-457D-4E8A-976F-18FF6B188483}">
      <dsp:nvSpPr>
        <dsp:cNvPr id="0" name=""/>
        <dsp:cNvSpPr/>
      </dsp:nvSpPr>
      <dsp:spPr>
        <a:xfrm>
          <a:off x="0" y="4124725"/>
          <a:ext cx="11012558" cy="1373772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600" kern="1200" dirty="0"/>
            <a:t>2020: focus on </a:t>
          </a:r>
          <a:r>
            <a:rPr lang="fr-FR" sz="2600" kern="1200" dirty="0" err="1"/>
            <a:t>Covid</a:t>
          </a:r>
          <a:r>
            <a:rPr lang="fr-FR" sz="2600" kern="1200" dirty="0"/>
            <a:t> and future </a:t>
          </a:r>
          <a:r>
            <a:rPr lang="fr-FR" sz="2600" kern="1200" dirty="0" err="1"/>
            <a:t>partnership</a:t>
          </a:r>
          <a:r>
            <a:rPr lang="fr-FR" sz="2600" kern="1200" dirty="0"/>
            <a:t> in </a:t>
          </a:r>
          <a:r>
            <a:rPr lang="fr-FR" sz="2600" kern="1200" dirty="0" err="1"/>
            <a:t>parallel</a:t>
          </a:r>
          <a:endParaRPr lang="fr-FR" sz="2600" kern="1200" dirty="0"/>
        </a:p>
      </dsp:txBody>
      <dsp:txXfrm>
        <a:off x="0" y="4124725"/>
        <a:ext cx="11012558" cy="741837"/>
      </dsp:txXfrm>
    </dsp:sp>
    <dsp:sp modelId="{96A51CE9-5059-457E-86B0-CA5647D04608}">
      <dsp:nvSpPr>
        <dsp:cNvPr id="0" name=""/>
        <dsp:cNvSpPr/>
      </dsp:nvSpPr>
      <dsp:spPr>
        <a:xfrm>
          <a:off x="5377" y="4735357"/>
          <a:ext cx="3667267" cy="963473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- VOICE/ECHO webinar organized </a:t>
          </a:r>
          <a:r>
            <a:rPr lang="fr-BE" sz="900" b="0" i="0" u="none" kern="1200" dirty="0"/>
            <a:t>for </a:t>
          </a:r>
          <a:r>
            <a:rPr lang="fr-BE" sz="900" b="0" i="0" u="none" kern="1200" dirty="0" err="1"/>
            <a:t>partners</a:t>
          </a:r>
          <a:r>
            <a:rPr lang="fr-BE" sz="900" b="0" i="0" u="none" kern="1200" dirty="0"/>
            <a:t> and </a:t>
          </a:r>
          <a:r>
            <a:rPr lang="fr-BE" sz="900" b="0" i="0" u="none" kern="1200" dirty="0" err="1"/>
            <a:t>auditors</a:t>
          </a:r>
          <a:r>
            <a:rPr lang="fr-BE" sz="900" b="0" i="0" u="none" kern="1200" dirty="0"/>
            <a:t> (</a:t>
          </a:r>
          <a:r>
            <a:rPr lang="fr-BE" sz="900" b="0" i="0" u="none" kern="1200" dirty="0" err="1"/>
            <a:t>Feb</a:t>
          </a:r>
          <a:r>
            <a:rPr lang="fr-BE" sz="900" b="0" i="0" u="none" kern="1200" dirty="0"/>
            <a:t>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- Covid-19 guidelines: </a:t>
          </a:r>
          <a:r>
            <a:rPr lang="en-US" sz="900" kern="1200" dirty="0">
              <a:hlinkClick xmlns:r="http://schemas.openxmlformats.org/officeDocument/2006/relationships" r:id="rId1"/>
            </a:rPr>
            <a:t>further questions to ECHO</a:t>
          </a:r>
          <a:r>
            <a:rPr lang="en-US" sz="900" kern="1200" dirty="0"/>
            <a:t> (Apr)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- FPA TF feedback on </a:t>
          </a:r>
          <a:r>
            <a:rPr lang="en-US" sz="900" kern="1200" dirty="0">
              <a:hlinkClick xmlns:r="http://schemas.openxmlformats.org/officeDocument/2006/relationships" r:id="rId2"/>
            </a:rPr>
            <a:t>Certificate</a:t>
          </a:r>
          <a:r>
            <a:rPr lang="en-US" sz="900" kern="1200" dirty="0"/>
            <a:t> (Jul) and on the </a:t>
          </a:r>
          <a:r>
            <a:rPr lang="en-US" sz="900" kern="1200" dirty="0">
              <a:hlinkClick xmlns:r="http://schemas.openxmlformats.org/officeDocument/2006/relationships" r:id="rId3"/>
            </a:rPr>
            <a:t>MGA</a:t>
          </a:r>
          <a:r>
            <a:rPr lang="en-US" sz="900" kern="1200" dirty="0"/>
            <a:t> and </a:t>
          </a:r>
          <a:r>
            <a:rPr lang="en-US" sz="900" kern="1200" dirty="0">
              <a:hlinkClick xmlns:r="http://schemas.openxmlformats.org/officeDocument/2006/relationships" r:id="rId4"/>
            </a:rPr>
            <a:t>e-SF</a:t>
          </a:r>
          <a:r>
            <a:rPr lang="en-US" sz="900" kern="1200" dirty="0"/>
            <a:t> (Aug)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- FPA WG survey on the ex-ante assessment =&gt; </a:t>
          </a:r>
          <a:r>
            <a:rPr lang="en-US" sz="900" kern="1200" dirty="0">
              <a:hlinkClick xmlns:r="http://schemas.openxmlformats.org/officeDocument/2006/relationships" r:id="rId5"/>
            </a:rPr>
            <a:t>findings</a:t>
          </a:r>
          <a:r>
            <a:rPr lang="en-US" sz="900" kern="1200" dirty="0"/>
            <a:t> (Aug)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>
              <a:solidFill>
                <a:schemeClr val="tx1"/>
              </a:solidFill>
            </a:rPr>
            <a:t>- ECHO presentation to the WG of the Certificates, MGA, </a:t>
          </a:r>
          <a:r>
            <a:rPr lang="en-US" sz="900" kern="1200" dirty="0" err="1">
              <a:solidFill>
                <a:schemeClr val="tx1"/>
              </a:solidFill>
            </a:rPr>
            <a:t>eSF</a:t>
          </a:r>
          <a:r>
            <a:rPr lang="en-US" sz="900" kern="1200" dirty="0">
              <a:solidFill>
                <a:schemeClr val="tx1"/>
              </a:solidFill>
            </a:rPr>
            <a:t> =&gt; ongoing </a:t>
          </a:r>
          <a:r>
            <a:rPr lang="fr-BE" sz="900" kern="1200" dirty="0" err="1">
              <a:solidFill>
                <a:schemeClr val="tx1"/>
              </a:solidFill>
            </a:rPr>
            <a:t>working</a:t>
          </a:r>
          <a:r>
            <a:rPr lang="fr-BE" sz="900" kern="1200" dirty="0">
              <a:solidFill>
                <a:schemeClr val="tx1"/>
              </a:solidFill>
            </a:rPr>
            <a:t> group to fine-tune the </a:t>
          </a:r>
          <a:r>
            <a:rPr lang="fr-BE" sz="900" kern="1200" dirty="0" err="1">
              <a:solidFill>
                <a:schemeClr val="tx1"/>
              </a:solidFill>
            </a:rPr>
            <a:t>template</a:t>
          </a:r>
          <a:r>
            <a:rPr lang="fr-BE" sz="900" kern="1200" dirty="0">
              <a:solidFill>
                <a:schemeClr val="tx1"/>
              </a:solidFill>
            </a:rPr>
            <a:t> « </a:t>
          </a:r>
          <a:r>
            <a:rPr lang="fr-BE" sz="900" kern="1200" dirty="0" err="1">
              <a:solidFill>
                <a:schemeClr val="tx1"/>
              </a:solidFill>
            </a:rPr>
            <a:t>Operational</a:t>
          </a:r>
          <a:r>
            <a:rPr lang="fr-BE" sz="900" kern="1200" dirty="0">
              <a:solidFill>
                <a:schemeClr val="tx1"/>
              </a:solidFill>
            </a:rPr>
            <a:t> Budget » (</a:t>
          </a:r>
          <a:r>
            <a:rPr lang="fr-BE" sz="900" kern="1200" dirty="0" err="1">
              <a:solidFill>
                <a:schemeClr val="tx1"/>
              </a:solidFill>
            </a:rPr>
            <a:t>Oct</a:t>
          </a:r>
          <a:r>
            <a:rPr lang="fr-BE" sz="900" kern="1200" dirty="0">
              <a:solidFill>
                <a:schemeClr val="tx1"/>
              </a:solidFill>
            </a:rPr>
            <a:t>)</a:t>
          </a:r>
          <a:endParaRPr lang="fr-FR" sz="900" kern="1200" dirty="0">
            <a:solidFill>
              <a:schemeClr val="tx1"/>
            </a:solidFill>
          </a:endParaRPr>
        </a:p>
      </dsp:txBody>
      <dsp:txXfrm>
        <a:off x="5377" y="4735357"/>
        <a:ext cx="3667267" cy="963473"/>
      </dsp:txXfrm>
    </dsp:sp>
    <dsp:sp modelId="{B81C4AAE-2FE6-4411-9A80-EAB275F2F7C0}">
      <dsp:nvSpPr>
        <dsp:cNvPr id="0" name=""/>
        <dsp:cNvSpPr/>
      </dsp:nvSpPr>
      <dsp:spPr>
        <a:xfrm>
          <a:off x="3672645" y="4746931"/>
          <a:ext cx="3667267" cy="940326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5384" tIns="72390" rIns="405384" bIns="7239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700" kern="1200"/>
        </a:p>
      </dsp:txBody>
      <dsp:txXfrm>
        <a:off x="3672645" y="4746931"/>
        <a:ext cx="3667267" cy="940326"/>
      </dsp:txXfrm>
    </dsp:sp>
    <dsp:sp modelId="{140E63C7-1791-462D-A2E2-2BA342DD0D76}">
      <dsp:nvSpPr>
        <dsp:cNvPr id="0" name=""/>
        <dsp:cNvSpPr/>
      </dsp:nvSpPr>
      <dsp:spPr>
        <a:xfrm>
          <a:off x="7339912" y="4746931"/>
          <a:ext cx="3667267" cy="940326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l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- Board engagement on Covid-19 impact and </a:t>
          </a:r>
          <a:r>
            <a:rPr lang="en-US" sz="900" kern="1200" dirty="0">
              <a:hlinkClick xmlns:r="http://schemas.openxmlformats.org/officeDocument/2006/relationships" r:id="rId6"/>
            </a:rPr>
            <a:t>VOICE President letter</a:t>
          </a:r>
          <a:r>
            <a:rPr lang="en-US" sz="900" kern="1200" dirty="0"/>
            <a:t> asking for guidance end flexibility (Mar)</a:t>
          </a:r>
        </a:p>
        <a:p>
          <a:pPr lvl="0" algn="l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- VOICE President meetings with Commissioner </a:t>
          </a:r>
          <a:r>
            <a:rPr lang="en-US" sz="900" kern="1200" dirty="0" err="1"/>
            <a:t>Lenarčič</a:t>
          </a:r>
          <a:r>
            <a:rPr lang="en-US" sz="900" kern="1200" dirty="0"/>
            <a:t>, ECHO DG </a:t>
          </a:r>
          <a:r>
            <a:rPr lang="en-US" sz="900" kern="1200" dirty="0" err="1"/>
            <a:t>Michou</a:t>
          </a:r>
          <a:r>
            <a:rPr lang="en-US" sz="900" kern="1200" dirty="0"/>
            <a:t> and </a:t>
          </a:r>
          <a:r>
            <a:rPr lang="en-US" sz="900" kern="1200" dirty="0" err="1"/>
            <a:t>Ms</a:t>
          </a:r>
          <a:r>
            <a:rPr lang="en-US" sz="900" kern="1200" dirty="0"/>
            <a:t> </a:t>
          </a:r>
          <a:r>
            <a:rPr lang="en-US" sz="900" kern="1200" dirty="0" err="1"/>
            <a:t>Gariazzo</a:t>
          </a:r>
          <a:r>
            <a:rPr lang="en-US" sz="900" kern="1200" dirty="0"/>
            <a:t> to support the FPA Watch Group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 dirty="0"/>
        </a:p>
      </dsp:txBody>
      <dsp:txXfrm>
        <a:off x="7339912" y="4746931"/>
        <a:ext cx="3667267" cy="940326"/>
      </dsp:txXfrm>
    </dsp:sp>
    <dsp:sp modelId="{D0769174-9516-0045-81C8-A5E3EA5BE4DB}">
      <dsp:nvSpPr>
        <dsp:cNvPr id="0" name=""/>
        <dsp:cNvSpPr/>
      </dsp:nvSpPr>
      <dsp:spPr>
        <a:xfrm rot="10800000">
          <a:off x="0" y="2086755"/>
          <a:ext cx="11012558" cy="2112862"/>
        </a:xfrm>
        <a:prstGeom prst="upArrowCallout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2019: focus on the ex-ante assessment</a:t>
          </a:r>
          <a:endParaRPr lang="fr-FR" sz="2600" kern="1200" dirty="0"/>
        </a:p>
      </dsp:txBody>
      <dsp:txXfrm rot="-10800000">
        <a:off x="0" y="2086755"/>
        <a:ext cx="11012558" cy="741614"/>
      </dsp:txXfrm>
    </dsp:sp>
    <dsp:sp modelId="{0B5C2CC1-247C-124F-9001-2ADD441CC0FB}">
      <dsp:nvSpPr>
        <dsp:cNvPr id="0" name=""/>
        <dsp:cNvSpPr/>
      </dsp:nvSpPr>
      <dsp:spPr>
        <a:xfrm>
          <a:off x="2147" y="2719968"/>
          <a:ext cx="3548968" cy="864057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-</a:t>
          </a:r>
          <a:r>
            <a:rPr lang="fr-BE" sz="900" b="0" i="0" u="none" kern="1200" dirty="0"/>
            <a:t> VOICE </a:t>
          </a:r>
          <a:r>
            <a:rPr lang="fr-BE" sz="900" b="0" i="0" u="none" kern="1200" dirty="0" err="1"/>
            <a:t>compiled</a:t>
          </a:r>
          <a:r>
            <a:rPr lang="fr-BE" sz="900" b="0" i="0" u="none" kern="1200" dirty="0"/>
            <a:t> feedback and questions </a:t>
          </a:r>
          <a:r>
            <a:rPr lang="fr-BE" sz="900" b="0" i="0" u="none" kern="1200" dirty="0" err="1"/>
            <a:t>regarding</a:t>
          </a:r>
          <a:r>
            <a:rPr lang="fr-BE" sz="900" b="0" i="0" u="none" kern="1200" dirty="0"/>
            <a:t> the ex-ante </a:t>
          </a:r>
          <a:r>
            <a:rPr lang="fr-BE" sz="900" b="0" i="0" u="none" kern="1200" dirty="0" err="1"/>
            <a:t>assessment</a:t>
          </a:r>
          <a:r>
            <a:rPr lang="fr-BE" sz="900" b="0" i="0" u="none" kern="1200" dirty="0"/>
            <a:t> </a:t>
          </a:r>
          <a:r>
            <a:rPr lang="fr-BE" sz="900" b="0" i="0" u="none" kern="1200" dirty="0" err="1"/>
            <a:t>ToR</a:t>
          </a:r>
          <a:r>
            <a:rPr lang="fr-BE" sz="900" b="0" i="0" u="none" kern="1200" dirty="0"/>
            <a:t> and </a:t>
          </a:r>
          <a:r>
            <a:rPr lang="fr-BE" sz="900" b="0" i="0" u="none" kern="1200" dirty="0" err="1"/>
            <a:t>upon</a:t>
          </a:r>
          <a:r>
            <a:rPr lang="fr-BE" sz="900" b="0" i="0" u="none" kern="1200" dirty="0"/>
            <a:t> Watch </a:t>
          </a:r>
          <a:r>
            <a:rPr lang="fr-BE" sz="900" b="0" i="0" u="none" kern="1200" dirty="0" err="1"/>
            <a:t>Group’s</a:t>
          </a:r>
          <a:r>
            <a:rPr lang="fr-BE" sz="900" b="0" i="0" u="none" kern="1200" dirty="0"/>
            <a:t> </a:t>
          </a:r>
          <a:r>
            <a:rPr lang="fr-BE" sz="900" b="0" i="0" u="none" kern="1200" dirty="0" err="1"/>
            <a:t>request</a:t>
          </a:r>
          <a:r>
            <a:rPr lang="fr-BE" sz="900" b="0" i="0" u="none" kern="1200" dirty="0"/>
            <a:t> 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900" b="0" i="0" u="none" kern="1200" dirty="0"/>
            <a:t>- ECHO info session on FPA 2021 (Sept)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BE" sz="900" b="0" i="0" u="none" kern="1200" dirty="0"/>
            <a:t>- </a:t>
          </a:r>
          <a:r>
            <a:rPr lang="fr-BE" sz="900" b="0" i="0" u="none" kern="1200" dirty="0" err="1"/>
            <a:t>Following</a:t>
          </a:r>
          <a:r>
            <a:rPr lang="fr-BE" sz="900" b="0" i="0" u="none" kern="1200" dirty="0"/>
            <a:t> exchange </a:t>
          </a:r>
          <a:r>
            <a:rPr lang="fr-BE" sz="900" b="0" i="0" u="none" kern="1200" dirty="0" err="1"/>
            <a:t>with</a:t>
          </a:r>
          <a:r>
            <a:rPr lang="fr-BE" sz="900" b="0" i="0" u="none" kern="1200" dirty="0"/>
            <a:t> FPA TF, </a:t>
          </a:r>
          <a:r>
            <a:rPr lang="fr-BE" sz="900" b="0" i="0" u="none" kern="1200" dirty="0" err="1"/>
            <a:t>revised</a:t>
          </a:r>
          <a:r>
            <a:rPr lang="fr-BE" sz="900" b="0" i="0" u="none" kern="1200" dirty="0"/>
            <a:t> and </a:t>
          </a:r>
          <a:r>
            <a:rPr lang="fr-BE" sz="900" b="0" i="0" u="none" kern="1200" dirty="0" err="1"/>
            <a:t>clearer</a:t>
          </a:r>
          <a:r>
            <a:rPr lang="fr-BE" sz="900" b="0" i="0" u="none" kern="1200" dirty="0"/>
            <a:t> version of ECHO FAQ on ex-ante </a:t>
          </a:r>
          <a:r>
            <a:rPr lang="fr-BE" sz="900" b="0" i="0" u="none" kern="1200" dirty="0" err="1"/>
            <a:t>assessment</a:t>
          </a:r>
          <a:r>
            <a:rPr lang="fr-BE" sz="900" b="0" i="0" u="none" kern="1200" dirty="0"/>
            <a:t> (</a:t>
          </a:r>
          <a:r>
            <a:rPr lang="fr-BE" sz="900" b="0" i="0" u="none" kern="1200" dirty="0" err="1"/>
            <a:t>Nov</a:t>
          </a:r>
          <a:r>
            <a:rPr lang="fr-BE" sz="900" b="0" i="0" u="none" kern="1200" dirty="0"/>
            <a:t>)</a:t>
          </a:r>
          <a:endParaRPr lang="fr-FR" sz="900" kern="1200" dirty="0"/>
        </a:p>
      </dsp:txBody>
      <dsp:txXfrm>
        <a:off x="2147" y="2719968"/>
        <a:ext cx="3548968" cy="864057"/>
      </dsp:txXfrm>
    </dsp:sp>
    <dsp:sp modelId="{B046B214-0DB0-3649-9E73-89E60F66D9A4}">
      <dsp:nvSpPr>
        <dsp:cNvPr id="0" name=""/>
        <dsp:cNvSpPr/>
      </dsp:nvSpPr>
      <dsp:spPr>
        <a:xfrm>
          <a:off x="3521979" y="2719974"/>
          <a:ext cx="3814183" cy="864057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9824" tIns="66040" rIns="369824" bIns="6604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200" kern="1200"/>
        </a:p>
      </dsp:txBody>
      <dsp:txXfrm>
        <a:off x="3521979" y="2719974"/>
        <a:ext cx="3814183" cy="864057"/>
      </dsp:txXfrm>
    </dsp:sp>
    <dsp:sp modelId="{36BE83CC-4AB6-3F40-BD49-840BF236D015}">
      <dsp:nvSpPr>
        <dsp:cNvPr id="0" name=""/>
        <dsp:cNvSpPr/>
      </dsp:nvSpPr>
      <dsp:spPr>
        <a:xfrm>
          <a:off x="7349400" y="2719968"/>
          <a:ext cx="3645110" cy="864057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l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- VOICE Board/President meetings with ECHO management calling for consultations to resume and for meeting between ECHO, NGOs and auditors to be organized</a:t>
          </a:r>
        </a:p>
        <a:p>
          <a:pPr lvl="0" algn="l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- </a:t>
          </a:r>
          <a:r>
            <a:rPr lang="en-US" sz="900" kern="1200" dirty="0">
              <a:hlinkClick xmlns:r="http://schemas.openxmlformats.org/officeDocument/2006/relationships" r:id="rId7"/>
            </a:rPr>
            <a:t>VOICE Note</a:t>
          </a:r>
          <a:r>
            <a:rPr lang="en-US" sz="900" kern="1200" dirty="0"/>
            <a:t> on proposed timeline for upcoming consultation (Jan)</a:t>
          </a:r>
        </a:p>
      </dsp:txBody>
      <dsp:txXfrm>
        <a:off x="7349400" y="2719968"/>
        <a:ext cx="3645110" cy="864057"/>
      </dsp:txXfrm>
    </dsp:sp>
    <dsp:sp modelId="{7120918A-6F4B-B74F-B65B-B25F781EDB2C}">
      <dsp:nvSpPr>
        <dsp:cNvPr id="0" name=""/>
        <dsp:cNvSpPr/>
      </dsp:nvSpPr>
      <dsp:spPr>
        <a:xfrm rot="10800000">
          <a:off x="0" y="0"/>
          <a:ext cx="11012558" cy="2112862"/>
        </a:xfrm>
        <a:prstGeom prst="upArrowCallout">
          <a:avLst/>
        </a:prstGeom>
        <a:solidFill>
          <a:srgbClr val="C6E1F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2018: launch of the process</a:t>
          </a:r>
          <a:endParaRPr lang="fr-FR" sz="2600" kern="1200" dirty="0"/>
        </a:p>
      </dsp:txBody>
      <dsp:txXfrm rot="-10800000">
        <a:off x="0" y="0"/>
        <a:ext cx="11012558" cy="741614"/>
      </dsp:txXfrm>
    </dsp:sp>
    <dsp:sp modelId="{597542BD-9ED7-8E48-955A-1F5E9A8AC99C}">
      <dsp:nvSpPr>
        <dsp:cNvPr id="0" name=""/>
        <dsp:cNvSpPr/>
      </dsp:nvSpPr>
      <dsp:spPr>
        <a:xfrm>
          <a:off x="5377" y="606009"/>
          <a:ext cx="3667267" cy="907464"/>
        </a:xfrm>
        <a:prstGeom prst="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l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The FPA Watch Group conducted an evaluation of the current FPA and develop its </a:t>
          </a:r>
          <a:r>
            <a:rPr lang="en-US" sz="900" kern="1200" dirty="0">
              <a:hlinkClick xmlns:r="http://schemas.openxmlformats.org/officeDocument/2006/relationships" r:id="rId8"/>
            </a:rPr>
            <a:t>position</a:t>
          </a:r>
          <a:r>
            <a:rPr lang="en-US" sz="900" kern="1200" dirty="0"/>
            <a:t> regarding the 6</a:t>
          </a:r>
          <a:r>
            <a:rPr lang="en-US" sz="900" kern="1200" baseline="30000" dirty="0"/>
            <a:t>th</a:t>
          </a:r>
          <a:r>
            <a:rPr lang="en-US" sz="900" kern="1200" dirty="0"/>
            <a:t> FPA as basis for discussions for FPA with ECHO (May)</a:t>
          </a:r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900" kern="1200" dirty="0"/>
        </a:p>
      </dsp:txBody>
      <dsp:txXfrm>
        <a:off x="5377" y="606009"/>
        <a:ext cx="3667267" cy="907464"/>
      </dsp:txXfrm>
    </dsp:sp>
    <dsp:sp modelId="{D4DB3D30-EBFF-254B-9A24-A990CB131E64}">
      <dsp:nvSpPr>
        <dsp:cNvPr id="0" name=""/>
        <dsp:cNvSpPr/>
      </dsp:nvSpPr>
      <dsp:spPr>
        <a:xfrm>
          <a:off x="3672645" y="598254"/>
          <a:ext cx="3667267" cy="922974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l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- ECHO launched a series of consultation – brainstorming sessions on a set of different topics </a:t>
          </a:r>
          <a:r>
            <a:rPr lang="fr-BE" sz="900" kern="1200" dirty="0"/>
            <a:t>(VOICE </a:t>
          </a:r>
          <a:r>
            <a:rPr lang="fr-BE" sz="900" kern="1200" dirty="0">
              <a:hlinkClick xmlns:r="http://schemas.openxmlformats.org/officeDocument/2006/relationships" r:id="rId9"/>
            </a:rPr>
            <a:t>update</a:t>
          </a:r>
          <a:r>
            <a:rPr lang="fr-BE" sz="900" kern="1200" dirty="0"/>
            <a:t> on the consultation </a:t>
          </a:r>
          <a:r>
            <a:rPr lang="fr-BE" sz="900" kern="1200" dirty="0" err="1"/>
            <a:t>process</a:t>
          </a:r>
          <a:r>
            <a:rPr lang="fr-BE" sz="900" kern="1200" dirty="0"/>
            <a:t> by </a:t>
          </a:r>
          <a:r>
            <a:rPr lang="fr-BE" sz="900" kern="1200" dirty="0" err="1"/>
            <a:t>Oct</a:t>
          </a:r>
          <a:r>
            <a:rPr lang="fr-BE" sz="900" kern="1200" dirty="0"/>
            <a:t> 2018)</a:t>
          </a:r>
        </a:p>
        <a:p>
          <a:pPr lvl="0" algn="l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- End of FPA validity for Swiss members (31/12)</a:t>
          </a:r>
          <a:endParaRPr lang="fr-BE" sz="900" kern="1200" dirty="0"/>
        </a:p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BE" sz="900" kern="1200" dirty="0"/>
        </a:p>
      </dsp:txBody>
      <dsp:txXfrm>
        <a:off x="3672645" y="598254"/>
        <a:ext cx="3667267" cy="922974"/>
      </dsp:txXfrm>
    </dsp:sp>
    <dsp:sp modelId="{DA49250E-A3A3-274D-BFD4-C7C8229164B2}">
      <dsp:nvSpPr>
        <dsp:cNvPr id="0" name=""/>
        <dsp:cNvSpPr/>
      </dsp:nvSpPr>
      <dsp:spPr>
        <a:xfrm>
          <a:off x="7339912" y="606009"/>
          <a:ext cx="3667267" cy="907464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11430" rIns="64008" bIns="11430" numCol="1" spcCol="1270" anchor="ctr" anchorCtr="0">
          <a:noAutofit/>
        </a:bodyPr>
        <a:lstStyle/>
        <a:p>
          <a:pPr lvl="0" algn="l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/>
            <a:t>VOICE exchanges with </a:t>
          </a:r>
          <a:r>
            <a:rPr lang="en-US" sz="900" kern="1200" dirty="0" err="1"/>
            <a:t>Ms</a:t>
          </a:r>
          <a:r>
            <a:rPr lang="en-US" sz="900" kern="1200" dirty="0"/>
            <a:t> </a:t>
          </a:r>
          <a:r>
            <a:rPr lang="en-US" sz="900" kern="1200" dirty="0" err="1"/>
            <a:t>Gariazzo</a:t>
          </a:r>
          <a:r>
            <a:rPr lang="en-US" sz="900" kern="1200" dirty="0"/>
            <a:t> and ECHO DG </a:t>
          </a:r>
          <a:r>
            <a:rPr lang="en-US" sz="900" kern="1200" dirty="0" err="1"/>
            <a:t>Pariat</a:t>
          </a:r>
          <a:r>
            <a:rPr lang="en-US" sz="900" kern="1200" dirty="0"/>
            <a:t> and VOICE President’s </a:t>
          </a:r>
          <a:r>
            <a:rPr lang="en-US" sz="900" kern="1200" dirty="0">
              <a:hlinkClick xmlns:r="http://schemas.openxmlformats.org/officeDocument/2006/relationships" r:id="rId10"/>
            </a:rPr>
            <a:t>intervention at the Partners conference</a:t>
          </a:r>
          <a:r>
            <a:rPr lang="en-US" sz="900" kern="1200" dirty="0"/>
            <a:t> in favor of differed launch of the new FPA </a:t>
          </a:r>
          <a:r>
            <a:rPr lang="en-US" sz="900" kern="1200"/>
            <a:t>=&gt;</a:t>
          </a:r>
          <a:r>
            <a:rPr lang="en-US" sz="900" kern="1200">
              <a:sym typeface="Wingdings" pitchFamily="2" charset="2"/>
            </a:rPr>
            <a:t>❗️</a:t>
          </a:r>
          <a:r>
            <a:rPr lang="en-US" sz="900" kern="1200">
              <a:hlinkClick xmlns:r="http://schemas.openxmlformats.org/officeDocument/2006/relationships" r:id="rId11"/>
            </a:rPr>
            <a:t>2 </a:t>
          </a:r>
          <a:r>
            <a:rPr lang="en-US" sz="900" kern="1200" dirty="0">
              <a:hlinkClick xmlns:r="http://schemas.openxmlformats.org/officeDocument/2006/relationships" r:id="rId11"/>
            </a:rPr>
            <a:t>years extension</a:t>
          </a:r>
          <a:r>
            <a:rPr lang="en-US" sz="900" kern="1200" dirty="0"/>
            <a:t> of the 2014 FPA</a:t>
          </a:r>
        </a:p>
        <a:p>
          <a:pPr lvl="0" algn="l" defTabSz="4000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fr-FR" sz="900" kern="1200" dirty="0"/>
        </a:p>
      </dsp:txBody>
      <dsp:txXfrm>
        <a:off x="7339912" y="606009"/>
        <a:ext cx="3667267" cy="907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BF64B-6013-4168-B3A1-36D96FF727DE}">
      <dsp:nvSpPr>
        <dsp:cNvPr id="0" name=""/>
        <dsp:cNvSpPr/>
      </dsp:nvSpPr>
      <dsp:spPr>
        <a:xfrm>
          <a:off x="3759444" y="33131"/>
          <a:ext cx="1094996" cy="1094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7 years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Certification</a:t>
          </a:r>
        </a:p>
      </dsp:txBody>
      <dsp:txXfrm>
        <a:off x="3759444" y="33131"/>
        <a:ext cx="1094996" cy="1094996"/>
      </dsp:txXfrm>
    </dsp:sp>
    <dsp:sp modelId="{5EA3A60C-E721-4761-A9CB-C264874D833D}">
      <dsp:nvSpPr>
        <dsp:cNvPr id="0" name=""/>
        <dsp:cNvSpPr/>
      </dsp:nvSpPr>
      <dsp:spPr>
        <a:xfrm>
          <a:off x="1182701" y="1343"/>
          <a:ext cx="4106609" cy="4106609"/>
        </a:xfrm>
        <a:prstGeom prst="circularArrow">
          <a:avLst>
            <a:gd name="adj1" fmla="val 5200"/>
            <a:gd name="adj2" fmla="val 335867"/>
            <a:gd name="adj3" fmla="val 21293429"/>
            <a:gd name="adj4" fmla="val 19766075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32B55-53B2-48E9-8A45-27114828D674}">
      <dsp:nvSpPr>
        <dsp:cNvPr id="0" name=""/>
        <dsp:cNvSpPr/>
      </dsp:nvSpPr>
      <dsp:spPr>
        <a:xfrm>
          <a:off x="4421320" y="2070174"/>
          <a:ext cx="1094996" cy="1094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Annual (?) assessment</a:t>
          </a:r>
        </a:p>
      </dsp:txBody>
      <dsp:txXfrm>
        <a:off x="4421320" y="2070174"/>
        <a:ext cx="1094996" cy="1094996"/>
      </dsp:txXfrm>
    </dsp:sp>
    <dsp:sp modelId="{57C4B134-F583-4952-A720-7B49A843E61D}">
      <dsp:nvSpPr>
        <dsp:cNvPr id="0" name=""/>
        <dsp:cNvSpPr/>
      </dsp:nvSpPr>
      <dsp:spPr>
        <a:xfrm>
          <a:off x="1182701" y="1343"/>
          <a:ext cx="4106609" cy="4106609"/>
        </a:xfrm>
        <a:prstGeom prst="circularArrow">
          <a:avLst>
            <a:gd name="adj1" fmla="val 5200"/>
            <a:gd name="adj2" fmla="val 335867"/>
            <a:gd name="adj3" fmla="val 4014892"/>
            <a:gd name="adj4" fmla="val 2253254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D8D7A-FF4E-4FC0-9C2B-DDAE5C66A6AE}">
      <dsp:nvSpPr>
        <dsp:cNvPr id="0" name=""/>
        <dsp:cNvSpPr/>
      </dsp:nvSpPr>
      <dsp:spPr>
        <a:xfrm>
          <a:off x="2688507" y="3329136"/>
          <a:ext cx="1094996" cy="1094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Field Audits</a:t>
          </a:r>
        </a:p>
      </dsp:txBody>
      <dsp:txXfrm>
        <a:off x="2688507" y="3329136"/>
        <a:ext cx="1094996" cy="1094996"/>
      </dsp:txXfrm>
    </dsp:sp>
    <dsp:sp modelId="{29F0B75C-D201-4C73-BE5F-00E332235A35}">
      <dsp:nvSpPr>
        <dsp:cNvPr id="0" name=""/>
        <dsp:cNvSpPr/>
      </dsp:nvSpPr>
      <dsp:spPr>
        <a:xfrm>
          <a:off x="1182701" y="1343"/>
          <a:ext cx="4106609" cy="4106609"/>
        </a:xfrm>
        <a:prstGeom prst="circularArrow">
          <a:avLst>
            <a:gd name="adj1" fmla="val 5200"/>
            <a:gd name="adj2" fmla="val 335867"/>
            <a:gd name="adj3" fmla="val 8210879"/>
            <a:gd name="adj4" fmla="val 6449241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E46457-6997-42F3-ADC5-DF57C156E0BE}">
      <dsp:nvSpPr>
        <dsp:cNvPr id="0" name=""/>
        <dsp:cNvSpPr/>
      </dsp:nvSpPr>
      <dsp:spPr>
        <a:xfrm>
          <a:off x="955695" y="2070174"/>
          <a:ext cx="1094996" cy="1094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HQ / organizational audits</a:t>
          </a:r>
        </a:p>
      </dsp:txBody>
      <dsp:txXfrm>
        <a:off x="955695" y="2070174"/>
        <a:ext cx="1094996" cy="1094996"/>
      </dsp:txXfrm>
    </dsp:sp>
    <dsp:sp modelId="{3E954DBE-248B-4E6B-AD60-383D250D117A}">
      <dsp:nvSpPr>
        <dsp:cNvPr id="0" name=""/>
        <dsp:cNvSpPr/>
      </dsp:nvSpPr>
      <dsp:spPr>
        <a:xfrm>
          <a:off x="1182701" y="1343"/>
          <a:ext cx="4106609" cy="4106609"/>
        </a:xfrm>
        <a:prstGeom prst="circularArrow">
          <a:avLst>
            <a:gd name="adj1" fmla="val 5200"/>
            <a:gd name="adj2" fmla="val 335867"/>
            <a:gd name="adj3" fmla="val 12298058"/>
            <a:gd name="adj4" fmla="val 10770704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1DA086-3998-466B-B368-0F2280ED16CE}">
      <dsp:nvSpPr>
        <dsp:cNvPr id="0" name=""/>
        <dsp:cNvSpPr/>
      </dsp:nvSpPr>
      <dsp:spPr>
        <a:xfrm>
          <a:off x="1617571" y="33131"/>
          <a:ext cx="1094996" cy="1094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Ex-ante assessment</a:t>
          </a:r>
        </a:p>
      </dsp:txBody>
      <dsp:txXfrm>
        <a:off x="1617571" y="33131"/>
        <a:ext cx="1094996" cy="1094996"/>
      </dsp:txXfrm>
    </dsp:sp>
    <dsp:sp modelId="{D6336100-3D79-4BBE-9AE6-26D20555435F}">
      <dsp:nvSpPr>
        <dsp:cNvPr id="0" name=""/>
        <dsp:cNvSpPr/>
      </dsp:nvSpPr>
      <dsp:spPr>
        <a:xfrm>
          <a:off x="1182701" y="1343"/>
          <a:ext cx="4106609" cy="4106609"/>
        </a:xfrm>
        <a:prstGeom prst="circularArrow">
          <a:avLst>
            <a:gd name="adj1" fmla="val 5200"/>
            <a:gd name="adj2" fmla="val 335867"/>
            <a:gd name="adj3" fmla="val 16865880"/>
            <a:gd name="adj4" fmla="val 15198253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BF64B-6013-4168-B3A1-36D96FF727DE}">
      <dsp:nvSpPr>
        <dsp:cNvPr id="0" name=""/>
        <dsp:cNvSpPr/>
      </dsp:nvSpPr>
      <dsp:spPr>
        <a:xfrm>
          <a:off x="3759444" y="33131"/>
          <a:ext cx="1094996" cy="1094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E-single form</a:t>
          </a:r>
        </a:p>
      </dsp:txBody>
      <dsp:txXfrm>
        <a:off x="3759444" y="33131"/>
        <a:ext cx="1094996" cy="1094996"/>
      </dsp:txXfrm>
    </dsp:sp>
    <dsp:sp modelId="{5EA3A60C-E721-4761-A9CB-C264874D833D}">
      <dsp:nvSpPr>
        <dsp:cNvPr id="0" name=""/>
        <dsp:cNvSpPr/>
      </dsp:nvSpPr>
      <dsp:spPr>
        <a:xfrm>
          <a:off x="1182701" y="1343"/>
          <a:ext cx="4106609" cy="4106609"/>
        </a:xfrm>
        <a:prstGeom prst="circularArrow">
          <a:avLst>
            <a:gd name="adj1" fmla="val 5200"/>
            <a:gd name="adj2" fmla="val 335867"/>
            <a:gd name="adj3" fmla="val 21293429"/>
            <a:gd name="adj4" fmla="val 19766075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B32B55-53B2-48E9-8A45-27114828D674}">
      <dsp:nvSpPr>
        <dsp:cNvPr id="0" name=""/>
        <dsp:cNvSpPr/>
      </dsp:nvSpPr>
      <dsp:spPr>
        <a:xfrm>
          <a:off x="4421320" y="2070174"/>
          <a:ext cx="1094996" cy="1094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New budget template</a:t>
          </a:r>
        </a:p>
      </dsp:txBody>
      <dsp:txXfrm>
        <a:off x="4421320" y="2070174"/>
        <a:ext cx="1094996" cy="1094996"/>
      </dsp:txXfrm>
    </dsp:sp>
    <dsp:sp modelId="{57C4B134-F583-4952-A720-7B49A843E61D}">
      <dsp:nvSpPr>
        <dsp:cNvPr id="0" name=""/>
        <dsp:cNvSpPr/>
      </dsp:nvSpPr>
      <dsp:spPr>
        <a:xfrm>
          <a:off x="1182701" y="1343"/>
          <a:ext cx="4106609" cy="4106609"/>
        </a:xfrm>
        <a:prstGeom prst="circularArrow">
          <a:avLst>
            <a:gd name="adj1" fmla="val 5200"/>
            <a:gd name="adj2" fmla="val 335867"/>
            <a:gd name="adj3" fmla="val 4014892"/>
            <a:gd name="adj4" fmla="val 2253254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DD8D7A-FF4E-4FC0-9C2B-DDAE5C66A6AE}">
      <dsp:nvSpPr>
        <dsp:cNvPr id="0" name=""/>
        <dsp:cNvSpPr/>
      </dsp:nvSpPr>
      <dsp:spPr>
        <a:xfrm>
          <a:off x="2688507" y="3329136"/>
          <a:ext cx="1094996" cy="1094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Trainings</a:t>
          </a:r>
        </a:p>
      </dsp:txBody>
      <dsp:txXfrm>
        <a:off x="2688507" y="3329136"/>
        <a:ext cx="1094996" cy="1094996"/>
      </dsp:txXfrm>
    </dsp:sp>
    <dsp:sp modelId="{29F0B75C-D201-4C73-BE5F-00E332235A35}">
      <dsp:nvSpPr>
        <dsp:cNvPr id="0" name=""/>
        <dsp:cNvSpPr/>
      </dsp:nvSpPr>
      <dsp:spPr>
        <a:xfrm>
          <a:off x="1182701" y="1343"/>
          <a:ext cx="4106609" cy="4106609"/>
        </a:xfrm>
        <a:prstGeom prst="circularArrow">
          <a:avLst>
            <a:gd name="adj1" fmla="val 5200"/>
            <a:gd name="adj2" fmla="val 335867"/>
            <a:gd name="adj3" fmla="val 8210879"/>
            <a:gd name="adj4" fmla="val 6449241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E46457-6997-42F3-ADC5-DF57C156E0BE}">
      <dsp:nvSpPr>
        <dsp:cNvPr id="0" name=""/>
        <dsp:cNvSpPr/>
      </dsp:nvSpPr>
      <dsp:spPr>
        <a:xfrm>
          <a:off x="955695" y="2070174"/>
          <a:ext cx="1094996" cy="1094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HIP 2021</a:t>
          </a:r>
        </a:p>
      </dsp:txBody>
      <dsp:txXfrm>
        <a:off x="955695" y="2070174"/>
        <a:ext cx="1094996" cy="1094996"/>
      </dsp:txXfrm>
    </dsp:sp>
    <dsp:sp modelId="{3E954DBE-248B-4E6B-AD60-383D250D117A}">
      <dsp:nvSpPr>
        <dsp:cNvPr id="0" name=""/>
        <dsp:cNvSpPr/>
      </dsp:nvSpPr>
      <dsp:spPr>
        <a:xfrm>
          <a:off x="1182701" y="1343"/>
          <a:ext cx="4106609" cy="4106609"/>
        </a:xfrm>
        <a:prstGeom prst="circularArrow">
          <a:avLst>
            <a:gd name="adj1" fmla="val 5200"/>
            <a:gd name="adj2" fmla="val 335867"/>
            <a:gd name="adj3" fmla="val 12298058"/>
            <a:gd name="adj4" fmla="val 10770704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1DA086-3998-466B-B368-0F2280ED16CE}">
      <dsp:nvSpPr>
        <dsp:cNvPr id="0" name=""/>
        <dsp:cNvSpPr/>
      </dsp:nvSpPr>
      <dsp:spPr>
        <a:xfrm>
          <a:off x="1617571" y="33131"/>
          <a:ext cx="1094996" cy="1094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Model Grant Agreement</a:t>
          </a:r>
        </a:p>
      </dsp:txBody>
      <dsp:txXfrm>
        <a:off x="1617571" y="33131"/>
        <a:ext cx="1094996" cy="1094996"/>
      </dsp:txXfrm>
    </dsp:sp>
    <dsp:sp modelId="{D6336100-3D79-4BBE-9AE6-26D20555435F}">
      <dsp:nvSpPr>
        <dsp:cNvPr id="0" name=""/>
        <dsp:cNvSpPr/>
      </dsp:nvSpPr>
      <dsp:spPr>
        <a:xfrm>
          <a:off x="1182701" y="1343"/>
          <a:ext cx="4106609" cy="4106609"/>
        </a:xfrm>
        <a:prstGeom prst="circularArrow">
          <a:avLst>
            <a:gd name="adj1" fmla="val 5200"/>
            <a:gd name="adj2" fmla="val 335867"/>
            <a:gd name="adj3" fmla="val 16865880"/>
            <a:gd name="adj4" fmla="val 15198253"/>
            <a:gd name="adj5" fmla="val 606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5F1173F-87F5-422D-AB10-EA1D6EC7C8A7}" type="datetimeFigureOut">
              <a:rPr lang="fr-BE"/>
              <a:pPr>
                <a:defRPr/>
              </a:pPr>
              <a:t>27-10-20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B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r-B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E5B5616-6815-4B99-8E59-40608162031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altLang="fr-FR" smtClean="0"/>
          </a:p>
          <a:p>
            <a:pPr>
              <a:spcBef>
                <a:spcPct val="0"/>
              </a:spcBef>
            </a:pPr>
            <a:endParaRPr lang="fr-BE" altLang="fr-FR" smtClean="0"/>
          </a:p>
          <a:p>
            <a:pPr>
              <a:spcBef>
                <a:spcPct val="0"/>
              </a:spcBef>
            </a:pPr>
            <a:endParaRPr lang="fr-BE" altLang="fr-FR" smtClean="0"/>
          </a:p>
        </p:txBody>
      </p:sp>
      <p:sp>
        <p:nvSpPr>
          <p:cNvPr id="71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2D4D04-3325-495B-8503-692CFAB3E6E4}" type="slidenum">
              <a:rPr lang="en-US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F7A99BE-32FC-4017-9597-F1F21ED28277}" type="slidenum">
              <a:rPr lang="fr-BE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fr-BE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97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07535A-04E9-485F-A389-39C854408B9F}" type="slidenum">
              <a:rPr lang="fr-BE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fr-BE" alt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75EF3D-82E6-4386-B0FF-5D421F399716}" type="slidenum">
              <a:rPr lang="fr-BE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fr-BE" alt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BE" altLang="fr-FR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6C6DE5-134A-4F5F-A206-71112A92486A}" type="slidenum">
              <a:rPr lang="fr-BE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fr-BE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02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9F4D655-B2F2-4388-A22D-5793E986D6F4}" type="slidenum">
              <a:rPr lang="fr-BE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BE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7238125-3CCD-4004-939E-2A58C1ED6A25}" type="slidenum">
              <a:rPr lang="fr-BE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BE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53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C4B2EF0-6B6F-4B05-95FE-4DBDE77A9B12}" type="slidenum">
              <a:rPr lang="fr-BE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BE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74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3884B1B-D980-44CD-86F7-CCB260E65143}" type="slidenum">
              <a:rPr lang="fr-BE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fr-BE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D8D352-C9F5-4D44-8E72-4F1978BDE564}" type="slidenum">
              <a:rPr lang="fr-BE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fr-BE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15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C8D2DA-1BBE-437C-B49D-2FA8AD16E3F4}" type="slidenum">
              <a:rPr lang="fr-BE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fr-BE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35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285F576-41FB-40E9-992A-7ECF92CBEAB3}" type="slidenum">
              <a:rPr lang="fr-BE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r-BE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256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8F33641-0097-49DB-87BF-9E93B1A8B849}" type="slidenum">
              <a:rPr lang="fr-BE" altLang="fr-FR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fr-BE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525D5-7A9A-4476-9103-A2A3DF64C298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4E89A-CE5B-48C5-946B-E1CD9918F7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840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F3A32-E7FD-4480-A487-04BD67EBFF09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F12B-6157-4EC4-B7E9-369EB694EB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28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BB69D-3FEE-4FC6-A93F-4D04DC26F2FF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F69A9-5730-4033-BD5A-2F2B4D79F6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198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11582400" cy="381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04800" y="838200"/>
            <a:ext cx="115824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8080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74158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408788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3D23C-A0C4-4A60-92AA-D8EEA876E0C6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D5045-7EE0-4B12-BFD5-0E56892092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17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BEB51-A2E9-4B36-B5CB-FF4578C4F287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6D276-6920-455C-9CD3-64A38B789F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836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E6A88-C544-4361-8E0C-0FE738763603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BE12-BA7F-4941-BC3E-BD028D23E6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14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0AD5A-CE11-4B04-990E-34A4D771B2A9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72883-5015-49E1-A322-8FCF46348A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11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5B2A0-12B5-41EC-8295-B1765E182EF8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DFFA5-0FCE-4FF8-9D52-3E290811BB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29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ADA7A-91FA-4748-AA6D-D9F3E1CC703D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2FC26-1A61-438C-8B89-975878C616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27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550C-FD39-4FC6-9D20-45E25EC4A4D9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1C473-043C-4741-9E24-8CC57E94AD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09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05E77-A443-4F9D-9CB0-665FCECA599F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9B1-AB80-4EAD-96D6-7ECDCF8719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262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ags" Target="../tags/tag1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2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  <a:endParaRPr lang="en-GB" altLang="fr-F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Edit Master text styles</a:t>
            </a:r>
          </a:p>
          <a:p>
            <a:pPr lvl="1"/>
            <a:r>
              <a:rPr lang="en-US" altLang="fr-FR" smtClean="0"/>
              <a:t>Second level</a:t>
            </a:r>
          </a:p>
          <a:p>
            <a:pPr lvl="2"/>
            <a:r>
              <a:rPr lang="en-US" altLang="fr-FR" smtClean="0"/>
              <a:t>Third level</a:t>
            </a:r>
          </a:p>
          <a:p>
            <a:pPr lvl="3"/>
            <a:r>
              <a:rPr lang="en-US" altLang="fr-FR" smtClean="0"/>
              <a:t>Fourth level</a:t>
            </a:r>
          </a:p>
          <a:p>
            <a:pPr lvl="4"/>
            <a:r>
              <a:rPr lang="en-US" altLang="fr-FR" smtClean="0"/>
              <a:t>Fifth level</a:t>
            </a:r>
            <a:endParaRPr lang="en-GB" altLang="fr-F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9A61DA-9230-41B1-BC6C-71BE2309B97F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C94868B-BAD7-4473-B464-E4CADC3A92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 hidden="1"/>
          <p:cNvGraphicFramePr>
            <a:graphicFrameLocks noChangeAspect="1"/>
          </p:cNvGraphicFramePr>
          <p:nvPr userDrawn="1">
            <p:custDataLst>
              <p:tags r:id="rId6"/>
            </p:custDataLst>
          </p:nvPr>
        </p:nvGraphicFramePr>
        <p:xfrm>
          <a:off x="1588" y="1588"/>
          <a:ext cx="317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0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3175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1158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838200"/>
            <a:ext cx="115824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smtClean="0"/>
              <a:t>Text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0" y="6272213"/>
            <a:ext cx="12192000" cy="585787"/>
          </a:xfrm>
          <a:prstGeom prst="rect">
            <a:avLst/>
          </a:prstGeom>
          <a:solidFill>
            <a:srgbClr val="FDC82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fr-FR" altLang="fr-FR" sz="24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4" name="Picture 6" descr="irc_logo_rgb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400" y="6307138"/>
            <a:ext cx="550863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101600" y="6505575"/>
            <a:ext cx="1016000" cy="15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pitchFamily="1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7AA28985-9983-4BEC-A293-9F079E18489E}" type="slidenum">
              <a:rPr lang="en-US" sz="1000" smtClean="0">
                <a:solidFill>
                  <a:prstClr val="black"/>
                </a:solidFill>
                <a:latin typeface="Arial"/>
                <a:cs typeface="Arial" pitchFamily="34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000" dirty="0">
              <a:solidFill>
                <a:prstClr val="black"/>
              </a:solidFill>
              <a:latin typeface="Arial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MS PGothic" pitchFamily="34" charset="-128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-107" charset="0"/>
          <a:ea typeface="MS PGothic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-107" charset="0"/>
          <a:ea typeface="MS PGothic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-107" charset="0"/>
          <a:ea typeface="MS PGothic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pitchFamily="-107" charset="0"/>
          <a:ea typeface="MS PGothic" pitchFamily="34" charset="-128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kzidenz Grotesk BE Super" pitchFamily="-110" charset="0"/>
          <a:ea typeface="ヒラギノ角ゴ Pro W3" pitchFamily="-110" charset="-128"/>
          <a:cs typeface="ヒラギノ角ゴ Pro W3" pitchFamily="-11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kzidenz Grotesk BE Super" pitchFamily="-110" charset="0"/>
          <a:ea typeface="ヒラギノ角ゴ Pro W3" pitchFamily="-110" charset="-128"/>
          <a:cs typeface="ヒラギノ角ゴ Pro W3" pitchFamily="-11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kzidenz Grotesk BE Super" pitchFamily="-110" charset="0"/>
          <a:ea typeface="ヒラギノ角ゴ Pro W3" pitchFamily="-110" charset="-128"/>
          <a:cs typeface="ヒラギノ角ゴ Pro W3" pitchFamily="-11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Akzidenz Grotesk BE Super" pitchFamily="-110" charset="0"/>
          <a:ea typeface="ヒラギノ角ゴ Pro W3" pitchFamily="-110" charset="-128"/>
          <a:cs typeface="ヒラギノ角ゴ Pro W3" pitchFamily="-110" charset="-128"/>
        </a:defRPr>
      </a:lvl9pPr>
    </p:titleStyle>
    <p:bodyStyle>
      <a:lvl1pPr marL="231775" indent="-231775" algn="l" rtl="0" eaLnBrk="0" fontAlgn="base" hangingPunct="0"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j-lt"/>
          <a:ea typeface="MS PGothic" pitchFamily="34" charset="-128"/>
          <a:cs typeface="Calibri" panose="020F0502020204030204" pitchFamily="34" charset="0"/>
        </a:defRPr>
      </a:lvl1pPr>
      <a:lvl2pPr marL="519113" indent="-225425" algn="l" rtl="0" eaLnBrk="0" fontAlgn="base" hangingPunct="0">
        <a:spcBef>
          <a:spcPct val="0"/>
        </a:spcBef>
        <a:spcAft>
          <a:spcPts val="300"/>
        </a:spcAft>
        <a:buFont typeface="Calibri" panose="020F0502020204030204" pitchFamily="34" charset="0"/>
        <a:buChar char="-"/>
        <a:defRPr>
          <a:solidFill>
            <a:schemeClr val="tx1"/>
          </a:solidFill>
          <a:latin typeface="+mj-lt"/>
          <a:ea typeface="MS PGothic" pitchFamily="34" charset="-128"/>
          <a:cs typeface="Calibri" panose="020F0502020204030204" pitchFamily="34" charset="0"/>
        </a:defRPr>
      </a:lvl2pPr>
      <a:lvl3pPr marL="801688" indent="-228600" algn="l" rtl="0" eaLnBrk="0" fontAlgn="base" hangingPunct="0">
        <a:spcBef>
          <a:spcPct val="0"/>
        </a:spcBef>
        <a:spcAft>
          <a:spcPts val="300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+mj-lt"/>
          <a:ea typeface="MS PGothic" pitchFamily="34" charset="-128"/>
          <a:cs typeface="Calibri" panose="020F0502020204030204" pitchFamily="34" charset="0"/>
        </a:defRPr>
      </a:lvl3pPr>
      <a:lvl4pPr marL="1027113" indent="-228600" algn="l" rtl="0" eaLnBrk="0" fontAlgn="base" hangingPunct="0">
        <a:spcBef>
          <a:spcPct val="0"/>
        </a:spcBef>
        <a:spcAft>
          <a:spcPts val="300"/>
        </a:spcAft>
        <a:buFont typeface="Wingdings" panose="05000000000000000000" pitchFamily="2" charset="2"/>
        <a:buChar char="Ø"/>
        <a:defRPr sz="1200">
          <a:solidFill>
            <a:schemeClr val="tx1"/>
          </a:solidFill>
          <a:latin typeface="+mj-lt"/>
          <a:ea typeface="MS PGothic" pitchFamily="34" charset="-128"/>
          <a:cs typeface="Calibri" panose="020F0502020204030204" pitchFamily="34" charset="0"/>
        </a:defRPr>
      </a:lvl4pPr>
      <a:lvl5pPr marL="1252538" indent="-228600" algn="l" rtl="0" eaLnBrk="0" fontAlgn="base" hangingPunct="0">
        <a:spcBef>
          <a:spcPct val="0"/>
        </a:spcBef>
        <a:spcAft>
          <a:spcPts val="300"/>
        </a:spcAft>
        <a:buFont typeface="Courier New" panose="02070309020205020404" pitchFamily="49" charset="0"/>
        <a:buChar char="o"/>
        <a:defRPr sz="1000">
          <a:solidFill>
            <a:schemeClr val="tx1"/>
          </a:solidFill>
          <a:latin typeface="+mj-lt"/>
          <a:ea typeface="MS PGothic" pitchFamily="34" charset="-128"/>
          <a:cs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voiceeu.org/publications?string=Review+of+the+e-Single+Form+2021&amp;start_date=&amp;end_date=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lse.dgecho-partners-helpdesk.eu/learn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c.europa.eu/echo/funding-evaluations/funding-for-humanitarian-aid/consultations-partners-financing-decisions_en" TargetMode="External"/><Relationship Id="rId5" Type="http://schemas.openxmlformats.org/officeDocument/2006/relationships/hyperlink" Target="https://webgate.ec.europa.eu/appel/welcome/" TargetMode="External"/><Relationship Id="rId4" Type="http://schemas.openxmlformats.org/officeDocument/2006/relationships/hyperlink" Target="https://voiceeu.org/fpa-watch-group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gecho-partners-helpdesk.eu/ngo/become-a-dg-echo-partner/eu-humanitarian-partnership-certificate-2021-2027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hyperlink" Target="https://www.dgecho-partners-helpdesk.eu/download/referencedocumentfile/9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hyperlink" Target="https://www.dgecho-partners-helpdesk.eu/download/referencedocumentfile/86" TargetMode="External"/><Relationship Id="rId5" Type="http://schemas.openxmlformats.org/officeDocument/2006/relationships/diagramQuickStyle" Target="../diagrams/quickStyle1.xml"/><Relationship Id="rId10" Type="http://schemas.openxmlformats.org/officeDocument/2006/relationships/hyperlink" Target="https://ec.europa.eu/echo/sites/echo-site/files/for_publication_-_call_for_expression_of_interest_-_programmatic_partnerships.pdf" TargetMode="External"/><Relationship Id="rId4" Type="http://schemas.openxmlformats.org/officeDocument/2006/relationships/diagramLayout" Target="../diagrams/layout1.xml"/><Relationship Id="rId9" Type="http://schemas.openxmlformats.org/officeDocument/2006/relationships/hyperlink" Target="https://else.dgecho-partners-helpdesk.eu/learn/sign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voiceeu.org/publications?string=Power+Point+presentation+on+the+findings+of+the+ex+ante+assessment+survey&amp;start_date=&amp;end_date=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dgecho-partners-helpdesk.eu/ngo/become-a-dg-echo-partner/eu-humanitarian-partnership-certificate-2021-2027" TargetMode="External"/><Relationship Id="rId4" Type="http://schemas.openxmlformats.org/officeDocument/2006/relationships/hyperlink" Target="https://voiceeu.org/publications?string=certificate&amp;start_date=&amp;end_date=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oiceeu.org/publications?string=FPA+Watch+Group+questions+for+DG+ECHO+on+the+Model+Grant+Agreement&amp;start_date=&amp;end_date" TargetMode="External"/><Relationship Id="rId4" Type="http://schemas.openxmlformats.org/officeDocument/2006/relationships/hyperlink" Target="https://voiceeu.org/publications?string=Review+of+the+Model+Grant+Agreement&amp;start_date=&amp;end_date=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3"/>
          <p:cNvSpPr txBox="1">
            <a:spLocks noChangeArrowheads="1"/>
          </p:cNvSpPr>
          <p:nvPr/>
        </p:nvSpPr>
        <p:spPr bwMode="auto">
          <a:xfrm>
            <a:off x="1427163" y="2927350"/>
            <a:ext cx="9375775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en-US" sz="36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sz="4000" b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 on the development of the next Partnership Framework</a:t>
            </a:r>
          </a:p>
          <a:p>
            <a:pPr algn="ctr" eaLnBrk="1" hangingPunct="1"/>
            <a:r>
              <a:rPr lang="en-US" altLang="en-US" sz="3600" b="1">
                <a:solidFill>
                  <a:srgbClr val="E94E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October 2020</a:t>
            </a:r>
          </a:p>
        </p:txBody>
      </p:sp>
      <p:sp>
        <p:nvSpPr>
          <p:cNvPr id="10" name="Rectangle 9"/>
          <p:cNvSpPr/>
          <p:nvPr/>
        </p:nvSpPr>
        <p:spPr>
          <a:xfrm rot="17988360">
            <a:off x="11358562" y="-711199"/>
            <a:ext cx="398463" cy="2017712"/>
          </a:xfrm>
          <a:prstGeom prst="rect">
            <a:avLst/>
          </a:prstGeom>
          <a:solidFill>
            <a:srgbClr val="22ABE2"/>
          </a:solidFill>
          <a:ln>
            <a:solidFill>
              <a:srgbClr val="22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 rot="14333388">
            <a:off x="276225" y="-647700"/>
            <a:ext cx="355600" cy="1908176"/>
          </a:xfrm>
          <a:prstGeom prst="rect">
            <a:avLst/>
          </a:prstGeom>
          <a:solidFill>
            <a:srgbClr val="D6DF22"/>
          </a:solidFill>
          <a:ln>
            <a:solidFill>
              <a:srgbClr val="D6D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5125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3188" y="657225"/>
            <a:ext cx="3786187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 rot="18548355">
            <a:off x="114300" y="5383212"/>
            <a:ext cx="388938" cy="2233613"/>
          </a:xfrm>
          <a:prstGeom prst="rect">
            <a:avLst/>
          </a:prstGeom>
          <a:solidFill>
            <a:srgbClr val="AB2190"/>
          </a:solidFill>
          <a:ln>
            <a:solidFill>
              <a:srgbClr val="AB2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Rectangle 14"/>
          <p:cNvSpPr/>
          <p:nvPr/>
        </p:nvSpPr>
        <p:spPr>
          <a:xfrm rot="13683677">
            <a:off x="11628438" y="5556250"/>
            <a:ext cx="382588" cy="1766887"/>
          </a:xfrm>
          <a:prstGeom prst="rect">
            <a:avLst/>
          </a:prstGeom>
          <a:solidFill>
            <a:srgbClr val="F57923"/>
          </a:solidFill>
          <a:ln>
            <a:solidFill>
              <a:srgbClr val="F57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2508250" y="611188"/>
            <a:ext cx="95027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b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Model Grant Agreement (4)</a:t>
            </a:r>
            <a:endParaRPr lang="en-US" altLang="en-US" sz="2800" b="1" i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sz="2400" b="1" i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 new rules and requirements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sz="40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483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404813"/>
            <a:ext cx="2405063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 rot="14333388">
            <a:off x="276225" y="-647700"/>
            <a:ext cx="355600" cy="1908176"/>
          </a:xfrm>
          <a:prstGeom prst="rect">
            <a:avLst/>
          </a:prstGeom>
          <a:solidFill>
            <a:srgbClr val="D6DF22"/>
          </a:solidFill>
          <a:ln>
            <a:solidFill>
              <a:srgbClr val="D6D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 rot="17988360">
            <a:off x="11358562" y="-711199"/>
            <a:ext cx="398463" cy="2017712"/>
          </a:xfrm>
          <a:prstGeom prst="rect">
            <a:avLst/>
          </a:prstGeom>
          <a:solidFill>
            <a:srgbClr val="22ABE2"/>
          </a:solidFill>
          <a:ln>
            <a:solidFill>
              <a:srgbClr val="22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 rot="18548355">
            <a:off x="191294" y="5339556"/>
            <a:ext cx="387350" cy="2233613"/>
          </a:xfrm>
          <a:prstGeom prst="rect">
            <a:avLst/>
          </a:prstGeom>
          <a:solidFill>
            <a:srgbClr val="AB2190"/>
          </a:solidFill>
          <a:ln>
            <a:solidFill>
              <a:srgbClr val="AB2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AC5F13B-337B-2043-BEF0-550F7F5A889D}"/>
              </a:ext>
            </a:extLst>
          </p:cNvPr>
          <p:cNvSpPr txBox="1"/>
          <p:nvPr/>
        </p:nvSpPr>
        <p:spPr>
          <a:xfrm>
            <a:off x="838200" y="2085975"/>
            <a:ext cx="10826750" cy="4370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Main changes (non exhaustive)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Justification for financial support to third parties (IPs) above EUR 60.000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Procurement is simplified = beneficiaries’ (i.e. ECHO partners) usual purchasing practices apply 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Possibility to have a multi-beneficiary agreement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One single exchange rate with no possibility of derogation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Personnel cost calculation (daily rates with a calculation basis of 215 days per year)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Difference between purchases of goods/services and subcontracting 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Sanctions clause – but no request to vet final beneficiaries</a:t>
            </a:r>
            <a:endParaRPr lang="en-US" b="1" dirty="0">
              <a:latin typeface="+mn-lt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 rot="13683677">
            <a:off x="11628438" y="5556250"/>
            <a:ext cx="382588" cy="1766887"/>
          </a:xfrm>
          <a:prstGeom prst="rect">
            <a:avLst/>
          </a:prstGeom>
          <a:solidFill>
            <a:srgbClr val="F57923"/>
          </a:solidFill>
          <a:ln>
            <a:solidFill>
              <a:srgbClr val="F57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2508250" y="611188"/>
            <a:ext cx="95027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b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Model Grant Agreement (5)</a:t>
            </a:r>
            <a:endParaRPr lang="en-US" altLang="en-US" sz="2800" b="1" i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24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40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531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404813"/>
            <a:ext cx="2405063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 rot="14333388">
            <a:off x="276225" y="-647700"/>
            <a:ext cx="355600" cy="1908176"/>
          </a:xfrm>
          <a:prstGeom prst="rect">
            <a:avLst/>
          </a:prstGeom>
          <a:solidFill>
            <a:srgbClr val="D6DF22"/>
          </a:solidFill>
          <a:ln>
            <a:solidFill>
              <a:srgbClr val="D6D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 rot="17988360">
            <a:off x="11358562" y="-711199"/>
            <a:ext cx="398463" cy="2017712"/>
          </a:xfrm>
          <a:prstGeom prst="rect">
            <a:avLst/>
          </a:prstGeom>
          <a:solidFill>
            <a:srgbClr val="22ABE2"/>
          </a:solidFill>
          <a:ln>
            <a:solidFill>
              <a:srgbClr val="22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 rot="18548355">
            <a:off x="191294" y="5339556"/>
            <a:ext cx="387350" cy="2233613"/>
          </a:xfrm>
          <a:prstGeom prst="rect">
            <a:avLst/>
          </a:prstGeom>
          <a:solidFill>
            <a:srgbClr val="AB2190"/>
          </a:solidFill>
          <a:ln>
            <a:solidFill>
              <a:srgbClr val="AB2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AC5F13B-337B-2043-BEF0-550F7F5A889D}"/>
              </a:ext>
            </a:extLst>
          </p:cNvPr>
          <p:cNvSpPr txBox="1"/>
          <p:nvPr/>
        </p:nvSpPr>
        <p:spPr>
          <a:xfrm>
            <a:off x="1184275" y="2144713"/>
            <a:ext cx="9925050" cy="2584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Next steps?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DG Legal Service still introducing certain corrections and changes to fit all DG needs including some requested by ECHO following exchanges with VOICE and the FPA Task Force 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ECHO to release final MGA together with the AGA and complementary guideline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b="1" dirty="0">
              <a:latin typeface="+mn-lt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 rot="13683677">
            <a:off x="11628438" y="5556250"/>
            <a:ext cx="382588" cy="1766887"/>
          </a:xfrm>
          <a:prstGeom prst="rect">
            <a:avLst/>
          </a:prstGeom>
          <a:solidFill>
            <a:srgbClr val="F57923"/>
          </a:solidFill>
          <a:ln>
            <a:solidFill>
              <a:srgbClr val="F57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2508250" y="611188"/>
            <a:ext cx="95027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b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Single Form (1)</a:t>
            </a:r>
            <a:endParaRPr lang="en-US" altLang="en-US" sz="2800" b="1" i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24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40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57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404813"/>
            <a:ext cx="2405063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 rot="14333388">
            <a:off x="276225" y="-647700"/>
            <a:ext cx="355600" cy="1908176"/>
          </a:xfrm>
          <a:prstGeom prst="rect">
            <a:avLst/>
          </a:prstGeom>
          <a:solidFill>
            <a:srgbClr val="D6DF22"/>
          </a:solidFill>
          <a:ln>
            <a:solidFill>
              <a:srgbClr val="D6D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 rot="17988360">
            <a:off x="11358562" y="-711199"/>
            <a:ext cx="398463" cy="2017712"/>
          </a:xfrm>
          <a:prstGeom prst="rect">
            <a:avLst/>
          </a:prstGeom>
          <a:solidFill>
            <a:srgbClr val="22ABE2"/>
          </a:solidFill>
          <a:ln>
            <a:solidFill>
              <a:srgbClr val="22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 rot="18548355">
            <a:off x="191294" y="5339556"/>
            <a:ext cx="387350" cy="2233613"/>
          </a:xfrm>
          <a:prstGeom prst="rect">
            <a:avLst/>
          </a:prstGeom>
          <a:solidFill>
            <a:srgbClr val="AB2190"/>
          </a:solidFill>
          <a:ln>
            <a:solidFill>
              <a:srgbClr val="AB2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AC5F13B-337B-2043-BEF0-550F7F5A889D}"/>
              </a:ext>
            </a:extLst>
          </p:cNvPr>
          <p:cNvSpPr txBox="1"/>
          <p:nvPr/>
        </p:nvSpPr>
        <p:spPr>
          <a:xfrm>
            <a:off x="1184275" y="2144713"/>
            <a:ext cx="10826750" cy="4662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First exchange on the e-SF in the summer – Task Force feedback to ECHO – </a:t>
            </a:r>
            <a:r>
              <a:rPr lang="en-US" u="sng" dirty="0">
                <a:solidFill>
                  <a:srgbClr val="FF0000"/>
                </a:solidFill>
                <a:latin typeface="+mn-lt"/>
                <a:hlinkClick r:id="rId4"/>
              </a:rPr>
              <a:t>here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endParaRPr lang="en-US" u="sng" dirty="0">
              <a:solidFill>
                <a:srgbClr val="FF0000"/>
              </a:solidFill>
              <a:latin typeface="+mn-lt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New e-Single Form presented to the Watch Group (19.10)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Changes introduced based on ECHO evaluation of the tool and to take into account the recommendations from the European Court of Auditors (ECA)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On IT development, mid-October saw the launching of the testing phase of the new tool (many NGOs took part in this piloting exercise) 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New budget template presented on 19.10 to the Watch Group – on-going working group to fine-tune the template « Operational Budget »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 rot="13683677">
            <a:off x="11628438" y="5556250"/>
            <a:ext cx="382588" cy="1766887"/>
          </a:xfrm>
          <a:prstGeom prst="rect">
            <a:avLst/>
          </a:prstGeom>
          <a:solidFill>
            <a:srgbClr val="F57923"/>
          </a:solidFill>
          <a:ln>
            <a:solidFill>
              <a:srgbClr val="F57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2508250" y="611188"/>
            <a:ext cx="95027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b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Single Form (2)</a:t>
            </a:r>
            <a:endParaRPr lang="en-US" altLang="en-US" sz="2800" b="1" i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24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40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627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404813"/>
            <a:ext cx="2405063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 rot="14333388">
            <a:off x="276225" y="-647700"/>
            <a:ext cx="355600" cy="1908176"/>
          </a:xfrm>
          <a:prstGeom prst="rect">
            <a:avLst/>
          </a:prstGeom>
          <a:solidFill>
            <a:srgbClr val="D6DF22"/>
          </a:solidFill>
          <a:ln>
            <a:solidFill>
              <a:srgbClr val="D6D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 rot="17988360">
            <a:off x="11358562" y="-711199"/>
            <a:ext cx="398463" cy="2017712"/>
          </a:xfrm>
          <a:prstGeom prst="rect">
            <a:avLst/>
          </a:prstGeom>
          <a:solidFill>
            <a:srgbClr val="22ABE2"/>
          </a:solidFill>
          <a:ln>
            <a:solidFill>
              <a:srgbClr val="22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 rot="18548355">
            <a:off x="191294" y="5339556"/>
            <a:ext cx="387350" cy="2233613"/>
          </a:xfrm>
          <a:prstGeom prst="rect">
            <a:avLst/>
          </a:prstGeom>
          <a:solidFill>
            <a:srgbClr val="AB2190"/>
          </a:solidFill>
          <a:ln>
            <a:solidFill>
              <a:srgbClr val="AB2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AC5F13B-337B-2043-BEF0-550F7F5A889D}"/>
              </a:ext>
            </a:extLst>
          </p:cNvPr>
          <p:cNvSpPr txBox="1"/>
          <p:nvPr/>
        </p:nvSpPr>
        <p:spPr>
          <a:xfrm>
            <a:off x="1184275" y="1901825"/>
            <a:ext cx="10826750" cy="4662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Main changes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Only one variant of the Single Form for emergency action (i.e. complementary action templates are dropped)</a:t>
            </a:r>
            <a:endParaRPr lang="fr-BE" dirty="0">
              <a:latin typeface="+mn-lt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The structure and the order is revised (18 sections instead of 13 chapters)</a:t>
            </a:r>
            <a:endParaRPr lang="fr-BE" dirty="0">
              <a:latin typeface="+mn-lt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All quantitative information is aggregated in a new section, section 2 (project data overview by country) </a:t>
            </a:r>
            <a:endParaRPr lang="fr-BE" dirty="0">
              <a:latin typeface="+mn-lt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Annex for detailed budget is to be submitted next to the Single Form data (on top of Annex 2 of the MGA)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Section 14 on ‘Alternative Arrangements’ incorporated to keep flexibility despite the corporate approach of the MGA</a:t>
            </a:r>
            <a:endParaRPr lang="fr-BE" dirty="0">
              <a:latin typeface="+mn-lt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In IT terms, the performance has been increased, more responsive and faster interface, pop-up windows to explain what ECHO is expecting for each of the questions</a:t>
            </a:r>
            <a:endParaRPr lang="fr-BE" dirty="0">
              <a:latin typeface="+mn-lt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 rot="13683677">
            <a:off x="11628438" y="5556250"/>
            <a:ext cx="382588" cy="1766887"/>
          </a:xfrm>
          <a:prstGeom prst="rect">
            <a:avLst/>
          </a:prstGeom>
          <a:solidFill>
            <a:srgbClr val="F57923"/>
          </a:solidFill>
          <a:ln>
            <a:solidFill>
              <a:srgbClr val="F57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2508250" y="611188"/>
            <a:ext cx="95027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b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Single Form (3)</a:t>
            </a:r>
            <a:endParaRPr lang="en-US" altLang="en-US" sz="2800" b="1" i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24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40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675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404813"/>
            <a:ext cx="2405063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 rot="14333388">
            <a:off x="276225" y="-647700"/>
            <a:ext cx="355600" cy="1908176"/>
          </a:xfrm>
          <a:prstGeom prst="rect">
            <a:avLst/>
          </a:prstGeom>
          <a:solidFill>
            <a:srgbClr val="D6DF22"/>
          </a:solidFill>
          <a:ln>
            <a:solidFill>
              <a:srgbClr val="D6D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 rot="17988360">
            <a:off x="11358562" y="-711199"/>
            <a:ext cx="398463" cy="2017712"/>
          </a:xfrm>
          <a:prstGeom prst="rect">
            <a:avLst/>
          </a:prstGeom>
          <a:solidFill>
            <a:srgbClr val="22ABE2"/>
          </a:solidFill>
          <a:ln>
            <a:solidFill>
              <a:srgbClr val="22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 rot="18548355">
            <a:off x="191294" y="5339556"/>
            <a:ext cx="387350" cy="2233613"/>
          </a:xfrm>
          <a:prstGeom prst="rect">
            <a:avLst/>
          </a:prstGeom>
          <a:solidFill>
            <a:srgbClr val="AB2190"/>
          </a:solidFill>
          <a:ln>
            <a:solidFill>
              <a:srgbClr val="AB2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AC5F13B-337B-2043-BEF0-550F7F5A889D}"/>
              </a:ext>
            </a:extLst>
          </p:cNvPr>
          <p:cNvSpPr txBox="1"/>
          <p:nvPr/>
        </p:nvSpPr>
        <p:spPr>
          <a:xfrm>
            <a:off x="1184275" y="1901825"/>
            <a:ext cx="10826750" cy="2446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</a:rPr>
              <a:t>Next steps?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Feedback from partners testing the tools to be incorporated in the e-SF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Budget template to be finalized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ECHO to share final tool with partners in November (world version requested)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Training sessions by Punto </a:t>
            </a:r>
            <a:r>
              <a:rPr lang="en-US" dirty="0" err="1">
                <a:latin typeface="+mn-lt"/>
              </a:rPr>
              <a:t>Sud</a:t>
            </a:r>
            <a:endParaRPr lang="en-US" dirty="0">
              <a:latin typeface="+mn-lt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Change of e-SF on APPEL in January 2021</a:t>
            </a:r>
          </a:p>
        </p:txBody>
      </p:sp>
      <p:sp>
        <p:nvSpPr>
          <p:cNvPr id="8" name="Rectangle 7"/>
          <p:cNvSpPr/>
          <p:nvPr/>
        </p:nvSpPr>
        <p:spPr>
          <a:xfrm rot="13683677">
            <a:off x="11628438" y="5556250"/>
            <a:ext cx="382588" cy="1766887"/>
          </a:xfrm>
          <a:prstGeom prst="rect">
            <a:avLst/>
          </a:prstGeom>
          <a:solidFill>
            <a:srgbClr val="F57923"/>
          </a:solidFill>
          <a:ln>
            <a:solidFill>
              <a:srgbClr val="F57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2508250" y="611188"/>
            <a:ext cx="95027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b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 &amp; HIPs 2021</a:t>
            </a:r>
            <a:endParaRPr lang="en-US" altLang="en-US" sz="2800" b="1" i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24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40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23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404813"/>
            <a:ext cx="2405063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 rot="14333388">
            <a:off x="276225" y="-647700"/>
            <a:ext cx="355600" cy="1908176"/>
          </a:xfrm>
          <a:prstGeom prst="rect">
            <a:avLst/>
          </a:prstGeom>
          <a:solidFill>
            <a:srgbClr val="D6DF22"/>
          </a:solidFill>
          <a:ln>
            <a:solidFill>
              <a:srgbClr val="D6D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 rot="17988360">
            <a:off x="11358562" y="-711199"/>
            <a:ext cx="398463" cy="2017712"/>
          </a:xfrm>
          <a:prstGeom prst="rect">
            <a:avLst/>
          </a:prstGeom>
          <a:solidFill>
            <a:srgbClr val="22ABE2"/>
          </a:solidFill>
          <a:ln>
            <a:solidFill>
              <a:srgbClr val="22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 rot="18548355">
            <a:off x="191294" y="5339556"/>
            <a:ext cx="387350" cy="2233613"/>
          </a:xfrm>
          <a:prstGeom prst="rect">
            <a:avLst/>
          </a:prstGeom>
          <a:solidFill>
            <a:srgbClr val="AB2190"/>
          </a:solidFill>
          <a:ln>
            <a:solidFill>
              <a:srgbClr val="AB2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AC5F13B-337B-2043-BEF0-550F7F5A889D}"/>
              </a:ext>
            </a:extLst>
          </p:cNvPr>
          <p:cNvSpPr txBox="1"/>
          <p:nvPr/>
        </p:nvSpPr>
        <p:spPr>
          <a:xfrm>
            <a:off x="1184275" y="1901825"/>
            <a:ext cx="10826750" cy="5632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700" dirty="0">
                <a:latin typeface="+mn-lt"/>
              </a:rPr>
              <a:t>For the </a:t>
            </a:r>
            <a:r>
              <a:rPr lang="en-US" sz="1700" b="1" dirty="0">
                <a:latin typeface="+mn-lt"/>
              </a:rPr>
              <a:t>2020 Budget</a:t>
            </a:r>
            <a:r>
              <a:rPr lang="en-US" sz="1700" dirty="0">
                <a:latin typeface="+mn-lt"/>
              </a:rPr>
              <a:t>: still new actions and top-ups of existing actions under the current Single Form and with the current Grant Agreement</a:t>
            </a:r>
            <a:endParaRPr lang="fr-BE" sz="1700" dirty="0">
              <a:latin typeface="+mn-lt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700" dirty="0">
                <a:latin typeface="+mn-lt"/>
              </a:rPr>
              <a:t>For the </a:t>
            </a:r>
            <a:r>
              <a:rPr lang="en-US" sz="1700" b="1" dirty="0">
                <a:latin typeface="+mn-lt"/>
              </a:rPr>
              <a:t>2021 Budget</a:t>
            </a:r>
            <a:r>
              <a:rPr lang="en-US" sz="1700" dirty="0">
                <a:latin typeface="+mn-lt"/>
              </a:rPr>
              <a:t>: use of the new Single-Form and MGA (in principle no MR for on-going actions to avoid parallel systems for too long) 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700" b="1" dirty="0">
                <a:latin typeface="+mn-lt"/>
              </a:rPr>
              <a:t>HIPs 2021</a:t>
            </a:r>
            <a:r>
              <a:rPr lang="en-US" sz="1700" dirty="0">
                <a:latin typeface="+mn-lt"/>
              </a:rPr>
              <a:t> to be released in the coming weeks – deadlines for proposals not before end of January</a:t>
            </a:r>
          </a:p>
          <a:p>
            <a:pPr marL="742950" lvl="1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700" dirty="0">
                <a:latin typeface="+mn-lt"/>
              </a:rPr>
              <a:t>Preparatory work </a:t>
            </a:r>
            <a:r>
              <a:rPr lang="en-US" sz="1700" b="1" dirty="0">
                <a:latin typeface="+mn-lt"/>
              </a:rPr>
              <a:t>not on the current Single Form </a:t>
            </a:r>
            <a:r>
              <a:rPr lang="en-US" sz="1700" b="1" dirty="0">
                <a:latin typeface="+mn-lt"/>
                <a:sym typeface="Wingdings" pitchFamily="2" charset="2"/>
              </a:rPr>
              <a:t> </a:t>
            </a:r>
            <a:r>
              <a:rPr lang="en-US" sz="1700" dirty="0">
                <a:latin typeface="+mn-lt"/>
                <a:sym typeface="Wingdings" pitchFamily="2" charset="2"/>
              </a:rPr>
              <a:t>no possibility to transfer proposals from current Single Form system to new one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700" dirty="0">
                <a:latin typeface="+mn-lt"/>
                <a:sym typeface="Wingdings" pitchFamily="2" charset="2"/>
              </a:rPr>
              <a:t>Case by case review at desk level to limit discontinuity of aid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700" dirty="0">
              <a:latin typeface="+mn-lt"/>
              <a:sym typeface="Wingdings" pitchFamily="2" charset="2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700" dirty="0">
                <a:latin typeface="+mn-lt"/>
              </a:rPr>
              <a:t>For </a:t>
            </a:r>
            <a:r>
              <a:rPr lang="en-US" sz="1700" b="1" dirty="0">
                <a:latin typeface="+mn-lt"/>
              </a:rPr>
              <a:t>UK entities</a:t>
            </a:r>
            <a:r>
              <a:rPr lang="en-US" sz="1700" dirty="0">
                <a:latin typeface="+mn-lt"/>
              </a:rPr>
              <a:t>, new MFF not available for them (Brexit) = only top-ups on the 2020 Budget </a:t>
            </a:r>
            <a:endParaRPr lang="fr-BE" sz="1700" dirty="0">
              <a:latin typeface="+mn-lt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700" dirty="0">
                <a:latin typeface="+mn-lt"/>
              </a:rPr>
              <a:t>For </a:t>
            </a:r>
            <a:r>
              <a:rPr lang="en-US" sz="1700" b="1" dirty="0">
                <a:latin typeface="+mn-lt"/>
              </a:rPr>
              <a:t>Pilot Programmatic Partnerships actions</a:t>
            </a:r>
            <a:r>
              <a:rPr lang="en-US" sz="1700" dirty="0">
                <a:latin typeface="+mn-lt"/>
              </a:rPr>
              <a:t>, 2021 and 2022 allocations on the current Single Form</a:t>
            </a:r>
            <a:endParaRPr lang="fr-BE" sz="1700" dirty="0">
              <a:latin typeface="+mn-lt"/>
            </a:endParaRPr>
          </a:p>
          <a:p>
            <a:pPr marL="742950" lvl="1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BE" sz="1700" dirty="0">
              <a:latin typeface="+mn-lt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fr-BE" b="1" dirty="0">
              <a:latin typeface="+mn-lt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 rot="13683677">
            <a:off x="11628438" y="5556250"/>
            <a:ext cx="382588" cy="1766887"/>
          </a:xfrm>
          <a:prstGeom prst="rect">
            <a:avLst/>
          </a:prstGeom>
          <a:solidFill>
            <a:srgbClr val="F57923"/>
          </a:solidFill>
          <a:ln>
            <a:solidFill>
              <a:srgbClr val="F57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2911475" y="495300"/>
            <a:ext cx="8682038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Future Partnership Agreement: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observations based on cross-cutting issues</a:t>
            </a:r>
            <a:endParaRPr lang="en-US" altLang="en-US" sz="2800" b="1" i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24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40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771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404813"/>
            <a:ext cx="2405063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 rot="14333388">
            <a:off x="276225" y="-647700"/>
            <a:ext cx="355600" cy="1908176"/>
          </a:xfrm>
          <a:prstGeom prst="rect">
            <a:avLst/>
          </a:prstGeom>
          <a:solidFill>
            <a:srgbClr val="D6DF22"/>
          </a:solidFill>
          <a:ln>
            <a:solidFill>
              <a:srgbClr val="D6D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 rot="17988360">
            <a:off x="11358562" y="-711199"/>
            <a:ext cx="398463" cy="2017712"/>
          </a:xfrm>
          <a:prstGeom prst="rect">
            <a:avLst/>
          </a:prstGeom>
          <a:solidFill>
            <a:srgbClr val="22ABE2"/>
          </a:solidFill>
          <a:ln>
            <a:solidFill>
              <a:srgbClr val="22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 rot="18548355">
            <a:off x="144462" y="5624513"/>
            <a:ext cx="277813" cy="2001838"/>
          </a:xfrm>
          <a:prstGeom prst="rect">
            <a:avLst/>
          </a:prstGeom>
          <a:solidFill>
            <a:srgbClr val="AB2190"/>
          </a:solidFill>
          <a:ln>
            <a:solidFill>
              <a:srgbClr val="AB2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54025" y="1557338"/>
            <a:ext cx="11231563" cy="5232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Diversity:</a:t>
            </a:r>
            <a:endParaRPr lang="en-US" sz="1000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140 NGO applications: a solid diversity of partners should be maintained for the next partnership cycle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Consortium: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The new MGA allows for sharing responsibility among certified partners when working in consortia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Working with implementing partners: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ECHO will develop guidelines in the technical annexes of HIPs to simplify partners’ request when working with IP at proposal stage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Changes vs Stability: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A new approach through certification process and new contracting template (i.e. MGA) but stability of tools : HIPs and e-Single Form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Simplification: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Little evidence of simplification – on the contrary more questions requested at proposal stage ; the Watch Group will monitor whether this translates into less questions raised at negotiation and liquidation stages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fr-BE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 rot="13683677">
            <a:off x="11628438" y="5556250"/>
            <a:ext cx="382588" cy="1766887"/>
          </a:xfrm>
          <a:prstGeom prst="rect">
            <a:avLst/>
          </a:prstGeom>
          <a:solidFill>
            <a:srgbClr val="F57923"/>
          </a:solidFill>
          <a:ln>
            <a:solidFill>
              <a:srgbClr val="F57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2493963" y="1031875"/>
            <a:ext cx="868203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Going forward: what to do next?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2800" b="1" i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prepared!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sz="24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40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481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404813"/>
            <a:ext cx="2405063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 rot="14333388">
            <a:off x="276225" y="-647700"/>
            <a:ext cx="355600" cy="1908176"/>
          </a:xfrm>
          <a:prstGeom prst="rect">
            <a:avLst/>
          </a:prstGeom>
          <a:solidFill>
            <a:srgbClr val="D6DF22"/>
          </a:solidFill>
          <a:ln>
            <a:solidFill>
              <a:srgbClr val="D6D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 rot="17988360">
            <a:off x="11358562" y="-711199"/>
            <a:ext cx="398463" cy="2017712"/>
          </a:xfrm>
          <a:prstGeom prst="rect">
            <a:avLst/>
          </a:prstGeom>
          <a:solidFill>
            <a:srgbClr val="22ABE2"/>
          </a:solidFill>
          <a:ln>
            <a:solidFill>
              <a:srgbClr val="22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 rot="18548355">
            <a:off x="144462" y="5624513"/>
            <a:ext cx="277813" cy="2001838"/>
          </a:xfrm>
          <a:prstGeom prst="rect">
            <a:avLst/>
          </a:prstGeom>
          <a:solidFill>
            <a:srgbClr val="AB2190"/>
          </a:solidFill>
          <a:ln>
            <a:solidFill>
              <a:srgbClr val="AB2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950913" y="2135188"/>
            <a:ext cx="9991725" cy="4124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BE" sz="1000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Register to upcoming trainings on the ELSE platform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hlinkClick r:id="rId3"/>
              </a:rPr>
              <a:t>https://else.dgecho-partners-helpdesk.eu/learn</a:t>
            </a:r>
            <a:endParaRPr lang="en-US" dirty="0">
              <a:latin typeface="+mn-lt"/>
            </a:endParaRP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+mn-lt"/>
              </a:rPr>
              <a:t>Course: « The Certification 2021: What’s new? »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Minutes of meetings and regular updates will be posted on the VOICE website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hlinkClick r:id="rId4"/>
              </a:rPr>
              <a:t>https://voiceeu.org/fpa-watch-group</a:t>
            </a:r>
            <a:endParaRPr lang="en-US" dirty="0">
              <a:latin typeface="+mn-lt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HIPs 2021 and their technical annexes soon to be published on APPEL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hlinkClick r:id="rId5"/>
              </a:rPr>
              <a:t>https://webgate.ec.europa.eu/appel/welcome/</a:t>
            </a:r>
            <a:endParaRPr lang="en-US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latin typeface="+mn-lt"/>
              </a:rPr>
              <a:t>HIPs presentation will be accompanied by a short presentation of the new partnership framework ; Dates of meetings will be announced in country and on ECHO website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hlinkClick r:id="rId6"/>
              </a:rPr>
              <a:t>https://ec.europa.eu/echo/funding-evaluations/funding-for-humanitarian-aid/consultations-partners-financing-decisions_en</a:t>
            </a: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 rot="13683677">
            <a:off x="11628438" y="5556250"/>
            <a:ext cx="382588" cy="1766887"/>
          </a:xfrm>
          <a:prstGeom prst="rect">
            <a:avLst/>
          </a:prstGeom>
          <a:solidFill>
            <a:srgbClr val="F57923"/>
          </a:solidFill>
          <a:ln>
            <a:solidFill>
              <a:srgbClr val="F57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78289E-7B05-2E4D-848D-29E28FD8E016}"/>
              </a:ext>
            </a:extLst>
          </p:cNvPr>
          <p:cNvSpPr/>
          <p:nvPr/>
        </p:nvSpPr>
        <p:spPr>
          <a:xfrm rot="18548355">
            <a:off x="191294" y="5339556"/>
            <a:ext cx="387350" cy="2233613"/>
          </a:xfrm>
          <a:prstGeom prst="rect">
            <a:avLst/>
          </a:prstGeom>
          <a:solidFill>
            <a:srgbClr val="AB2190"/>
          </a:solidFill>
          <a:ln>
            <a:solidFill>
              <a:srgbClr val="AB2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74CAD4-EBA8-3E47-AC9A-91458B91890A}"/>
              </a:ext>
            </a:extLst>
          </p:cNvPr>
          <p:cNvSpPr/>
          <p:nvPr/>
        </p:nvSpPr>
        <p:spPr>
          <a:xfrm rot="13683677">
            <a:off x="11628438" y="5556250"/>
            <a:ext cx="382588" cy="1766887"/>
          </a:xfrm>
          <a:prstGeom prst="rect">
            <a:avLst/>
          </a:prstGeom>
          <a:solidFill>
            <a:srgbClr val="F57923"/>
          </a:solidFill>
          <a:ln>
            <a:solidFill>
              <a:srgbClr val="F57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aphicFrame>
        <p:nvGraphicFramePr>
          <p:cNvPr id="4" name="Diagramme 3">
            <a:extLst>
              <a:ext uri="{FF2B5EF4-FFF2-40B4-BE49-F238E27FC236}">
                <a16:creationId xmlns:a16="http://schemas.microsoft.com/office/drawing/2014/main" id="{87D8878C-88F6-7947-B11A-FC0D4382636B}"/>
              </a:ext>
            </a:extLst>
          </p:cNvPr>
          <p:cNvGraphicFramePr/>
          <p:nvPr/>
        </p:nvGraphicFramePr>
        <p:xfrm>
          <a:off x="739471" y="787179"/>
          <a:ext cx="11012558" cy="5701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149" name="ZoneTexte 10"/>
          <p:cNvSpPr txBox="1">
            <a:spLocks noChangeArrowheads="1"/>
          </p:cNvSpPr>
          <p:nvPr/>
        </p:nvSpPr>
        <p:spPr bwMode="auto">
          <a:xfrm>
            <a:off x="4381500" y="5541963"/>
            <a:ext cx="371316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fr-FR" sz="900"/>
              <a:t>- ECHO adoption of the ‘corporate MGA’ ; since June, resumed discussions between FPA TF and ECHO (meetings on Certificates, MGA, eSF)</a:t>
            </a:r>
          </a:p>
          <a:p>
            <a:pPr eaLnBrk="1" hangingPunct="1"/>
            <a:r>
              <a:rPr lang="en-US" altLang="fr-FR" sz="900"/>
              <a:t>- Publication of </a:t>
            </a:r>
            <a:r>
              <a:rPr lang="en-US" altLang="fr-FR" sz="900">
                <a:hlinkClick r:id="rId8"/>
              </a:rPr>
              <a:t>three types of Certificates</a:t>
            </a:r>
            <a:r>
              <a:rPr lang="en-US" altLang="fr-FR" sz="900"/>
              <a:t> (Sept)</a:t>
            </a:r>
          </a:p>
          <a:p>
            <a:pPr eaLnBrk="1" hangingPunct="1"/>
            <a:r>
              <a:rPr lang="en-US" altLang="fr-FR" sz="900"/>
              <a:t>- Screening of NGO ex-ante assessments – about 140 NGO applicants</a:t>
            </a:r>
          </a:p>
          <a:p>
            <a:pPr eaLnBrk="1" hangingPunct="1"/>
            <a:r>
              <a:rPr lang="en-US" altLang="fr-FR" sz="900"/>
              <a:t>- </a:t>
            </a:r>
            <a:r>
              <a:rPr lang="en-US" altLang="fr-FR" sz="900">
                <a:hlinkClick r:id="rId9"/>
              </a:rPr>
              <a:t>ECHO trainings</a:t>
            </a:r>
            <a:r>
              <a:rPr lang="en-US" altLang="fr-FR" sz="900"/>
              <a:t> (Oct)</a:t>
            </a:r>
          </a:p>
          <a:p>
            <a:pPr eaLnBrk="1" hangingPunct="1"/>
            <a:r>
              <a:rPr lang="en-US" altLang="fr-FR" sz="900"/>
              <a:t>- Publication of HIPs (end Oct-Nov)</a:t>
            </a:r>
            <a:endParaRPr lang="en-US" altLang="fr-FR"/>
          </a:p>
        </p:txBody>
      </p:sp>
      <p:sp>
        <p:nvSpPr>
          <p:cNvPr id="6150" name="ZoneTexte 9"/>
          <p:cNvSpPr txBox="1">
            <a:spLocks noChangeArrowheads="1"/>
          </p:cNvSpPr>
          <p:nvPr/>
        </p:nvSpPr>
        <p:spPr bwMode="auto">
          <a:xfrm>
            <a:off x="4318000" y="3589338"/>
            <a:ext cx="3713163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fr-FR" sz="900"/>
              <a:t>- Internal EC negotiations with Central Services on future shape of FPA</a:t>
            </a:r>
          </a:p>
          <a:p>
            <a:pPr eaLnBrk="1" hangingPunct="1"/>
            <a:r>
              <a:rPr lang="en-US" altLang="fr-FR" sz="900"/>
              <a:t>- </a:t>
            </a:r>
            <a:r>
              <a:rPr lang="en-US" altLang="fr-FR" sz="900">
                <a:hlinkClick r:id="rId10"/>
              </a:rPr>
              <a:t>Call for Interest</a:t>
            </a:r>
            <a:r>
              <a:rPr lang="en-US" altLang="fr-FR" sz="900"/>
              <a:t> ECHO Programmatic Partnership (Jun)</a:t>
            </a:r>
          </a:p>
          <a:p>
            <a:pPr eaLnBrk="1" hangingPunct="1"/>
            <a:r>
              <a:rPr lang="en-US" altLang="fr-FR" sz="900"/>
              <a:t>- Launch of ECHO </a:t>
            </a:r>
            <a:r>
              <a:rPr lang="en-US" altLang="fr-FR" sz="900">
                <a:hlinkClick r:id="rId11"/>
              </a:rPr>
              <a:t>ToR for the ex-ante assessment </a:t>
            </a:r>
            <a:r>
              <a:rPr lang="en-US" altLang="fr-FR" sz="900"/>
              <a:t>(Aug)</a:t>
            </a:r>
          </a:p>
          <a:p>
            <a:pPr eaLnBrk="1" hangingPunct="1"/>
            <a:r>
              <a:rPr lang="en-US" altLang="fr-FR" sz="900"/>
              <a:t>- Final </a:t>
            </a:r>
            <a:r>
              <a:rPr lang="en-US" altLang="fr-FR" sz="900">
                <a:hlinkClick r:id="rId12"/>
              </a:rPr>
              <a:t>FAQ on the ToR</a:t>
            </a:r>
            <a:r>
              <a:rPr lang="en-US" altLang="fr-FR" sz="900"/>
              <a:t> after the info-session and webinar</a:t>
            </a:r>
          </a:p>
          <a:p>
            <a:pPr eaLnBrk="1" hangingPunct="1"/>
            <a:endParaRPr lang="en-US" altLang="fr-FR" sz="900"/>
          </a:p>
          <a:p>
            <a:pPr eaLnBrk="1" hangingPunct="1"/>
            <a:endParaRPr lang="en-US" altLang="fr-FR" sz="900"/>
          </a:p>
          <a:p>
            <a:pPr eaLnBrk="1" hangingPunct="1"/>
            <a:endParaRPr lang="en-US" altLang="fr-FR"/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2147888" y="223838"/>
            <a:ext cx="9129712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2800" b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consultation process – 3 years of engagement</a:t>
            </a:r>
            <a:endParaRPr lang="en-US" altLang="en-US" sz="2800" b="1" i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24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40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4DE47C-9E3D-7141-9C4B-5629470041FA}"/>
              </a:ext>
            </a:extLst>
          </p:cNvPr>
          <p:cNvSpPr/>
          <p:nvPr/>
        </p:nvSpPr>
        <p:spPr>
          <a:xfrm rot="14333388">
            <a:off x="276225" y="-647700"/>
            <a:ext cx="355600" cy="1908176"/>
          </a:xfrm>
          <a:prstGeom prst="rect">
            <a:avLst/>
          </a:prstGeom>
          <a:solidFill>
            <a:srgbClr val="D6DF22"/>
          </a:solidFill>
          <a:ln>
            <a:solidFill>
              <a:srgbClr val="D6D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69BFBA-941E-5B4C-B223-733AF19736A2}"/>
              </a:ext>
            </a:extLst>
          </p:cNvPr>
          <p:cNvSpPr/>
          <p:nvPr/>
        </p:nvSpPr>
        <p:spPr>
          <a:xfrm rot="17988360">
            <a:off x="11358562" y="-711199"/>
            <a:ext cx="398463" cy="2017712"/>
          </a:xfrm>
          <a:prstGeom prst="rect">
            <a:avLst/>
          </a:prstGeom>
          <a:solidFill>
            <a:srgbClr val="22ABE2"/>
          </a:solidFill>
          <a:ln>
            <a:solidFill>
              <a:srgbClr val="22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2508250" y="611188"/>
            <a:ext cx="9129713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b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partnership cycle: 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sz="24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40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5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404813"/>
            <a:ext cx="2405063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 rot="14333388">
            <a:off x="276225" y="-647700"/>
            <a:ext cx="355600" cy="1908176"/>
          </a:xfrm>
          <a:prstGeom prst="rect">
            <a:avLst/>
          </a:prstGeom>
          <a:solidFill>
            <a:srgbClr val="D6DF22"/>
          </a:solidFill>
          <a:ln>
            <a:solidFill>
              <a:srgbClr val="D6D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 rot="17988360">
            <a:off x="11358562" y="-711199"/>
            <a:ext cx="398463" cy="2017712"/>
          </a:xfrm>
          <a:prstGeom prst="rect">
            <a:avLst/>
          </a:prstGeom>
          <a:solidFill>
            <a:srgbClr val="22ABE2"/>
          </a:solidFill>
          <a:ln>
            <a:solidFill>
              <a:srgbClr val="22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 rot="13683677">
            <a:off x="11628438" y="5556250"/>
            <a:ext cx="382588" cy="1766887"/>
          </a:xfrm>
          <a:prstGeom prst="rect">
            <a:avLst/>
          </a:prstGeom>
          <a:solidFill>
            <a:srgbClr val="F57923"/>
          </a:solidFill>
          <a:ln>
            <a:solidFill>
              <a:srgbClr val="F57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 rot="18548355">
            <a:off x="191294" y="5339556"/>
            <a:ext cx="387350" cy="2233613"/>
          </a:xfrm>
          <a:prstGeom prst="rect">
            <a:avLst/>
          </a:prstGeom>
          <a:solidFill>
            <a:srgbClr val="AB2190"/>
          </a:solidFill>
          <a:ln>
            <a:solidFill>
              <a:srgbClr val="AB2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aphicFrame>
        <p:nvGraphicFramePr>
          <p:cNvPr id="3" name="Diagram 2"/>
          <p:cNvGraphicFramePr/>
          <p:nvPr/>
        </p:nvGraphicFramePr>
        <p:xfrm>
          <a:off x="260936" y="1606859"/>
          <a:ext cx="6472012" cy="4426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48475" y="2451100"/>
            <a:ext cx="4789488" cy="2738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BE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Where</a:t>
            </a:r>
            <a:r>
              <a:rPr lang="fr-BE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do </a:t>
            </a:r>
            <a:r>
              <a:rPr lang="fr-BE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we</a:t>
            </a:r>
            <a:r>
              <a:rPr lang="fr-BE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stand?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BE" sz="1000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dirty="0">
                <a:latin typeface="+mn-lt"/>
              </a:rPr>
              <a:t>140 NGO applications (ex-ante </a:t>
            </a:r>
            <a:r>
              <a:rPr lang="fr-BE" dirty="0" err="1">
                <a:latin typeface="+mn-lt"/>
              </a:rPr>
              <a:t>assessment</a:t>
            </a:r>
            <a:r>
              <a:rPr lang="fr-BE" dirty="0">
                <a:latin typeface="+mn-lt"/>
              </a:rPr>
              <a:t> reports) sent to ECHO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dirty="0" err="1">
                <a:latin typeface="+mn-lt"/>
              </a:rPr>
              <a:t>Templates</a:t>
            </a:r>
            <a:r>
              <a:rPr lang="fr-BE" dirty="0">
                <a:latin typeface="+mn-lt"/>
              </a:rPr>
              <a:t> of </a:t>
            </a:r>
            <a:r>
              <a:rPr lang="fr-BE" dirty="0" err="1">
                <a:latin typeface="+mn-lt"/>
              </a:rPr>
              <a:t>Certificates</a:t>
            </a:r>
            <a:r>
              <a:rPr lang="fr-BE" dirty="0">
                <a:latin typeface="+mn-lt"/>
              </a:rPr>
              <a:t> </a:t>
            </a:r>
            <a:r>
              <a:rPr lang="fr-BE" dirty="0" err="1">
                <a:latin typeface="+mn-lt"/>
              </a:rPr>
              <a:t>released</a:t>
            </a:r>
            <a:r>
              <a:rPr lang="fr-BE" dirty="0">
                <a:latin typeface="+mn-lt"/>
              </a:rPr>
              <a:t> (Sept 2020)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dirty="0" err="1">
                <a:latin typeface="+mn-lt"/>
              </a:rPr>
              <a:t>Certificates</a:t>
            </a:r>
            <a:r>
              <a:rPr lang="fr-BE" dirty="0">
                <a:latin typeface="+mn-lt"/>
              </a:rPr>
              <a:t> </a:t>
            </a:r>
            <a:r>
              <a:rPr lang="fr-BE" dirty="0" err="1">
                <a:latin typeface="+mn-lt"/>
              </a:rPr>
              <a:t>will</a:t>
            </a:r>
            <a:r>
              <a:rPr lang="fr-BE" dirty="0">
                <a:latin typeface="+mn-lt"/>
              </a:rPr>
              <a:t> </a:t>
            </a:r>
            <a:r>
              <a:rPr lang="fr-BE" dirty="0" err="1">
                <a:latin typeface="+mn-lt"/>
              </a:rPr>
              <a:t>be</a:t>
            </a:r>
            <a:r>
              <a:rPr lang="fr-BE" dirty="0">
                <a:latin typeface="+mn-lt"/>
              </a:rPr>
              <a:t> </a:t>
            </a:r>
            <a:r>
              <a:rPr lang="fr-BE" dirty="0" err="1">
                <a:latin typeface="+mn-lt"/>
              </a:rPr>
              <a:t>granted</a:t>
            </a:r>
            <a:r>
              <a:rPr lang="fr-BE" dirty="0">
                <a:latin typeface="+mn-lt"/>
              </a:rPr>
              <a:t> </a:t>
            </a:r>
            <a:r>
              <a:rPr lang="fr-BE" dirty="0" err="1">
                <a:latin typeface="+mn-lt"/>
              </a:rPr>
              <a:t>before</a:t>
            </a:r>
            <a:r>
              <a:rPr lang="fr-BE" dirty="0">
                <a:latin typeface="+mn-lt"/>
              </a:rPr>
              <a:t> end of the </a:t>
            </a:r>
            <a:r>
              <a:rPr lang="fr-BE" dirty="0" err="1">
                <a:latin typeface="+mn-lt"/>
              </a:rPr>
              <a:t>year</a:t>
            </a:r>
            <a:r>
              <a:rPr lang="fr-BE" dirty="0">
                <a:latin typeface="+mn-lt"/>
              </a:rPr>
              <a:t> – </a:t>
            </a:r>
            <a:r>
              <a:rPr lang="fr-BE" dirty="0" err="1">
                <a:latin typeface="+mn-lt"/>
              </a:rPr>
              <a:t>confirmed</a:t>
            </a:r>
            <a:r>
              <a:rPr lang="fr-BE" dirty="0">
                <a:latin typeface="+mn-lt"/>
              </a:rPr>
              <a:t> at FPA WG (01.10)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dirty="0" err="1">
                <a:latin typeface="+mn-lt"/>
              </a:rPr>
              <a:t>Frequency</a:t>
            </a:r>
            <a:r>
              <a:rPr lang="fr-BE" dirty="0">
                <a:latin typeface="+mn-lt"/>
              </a:rPr>
              <a:t> and scope of future </a:t>
            </a:r>
            <a:r>
              <a:rPr lang="fr-BE" dirty="0" err="1">
                <a:latin typeface="+mn-lt"/>
              </a:rPr>
              <a:t>assessments</a:t>
            </a:r>
            <a:r>
              <a:rPr lang="fr-BE" dirty="0">
                <a:latin typeface="+mn-lt"/>
              </a:rPr>
              <a:t> and audits </a:t>
            </a:r>
            <a:r>
              <a:rPr lang="fr-BE" dirty="0" err="1">
                <a:latin typeface="+mn-lt"/>
              </a:rPr>
              <a:t>remain</a:t>
            </a:r>
            <a:r>
              <a:rPr lang="fr-BE" dirty="0">
                <a:latin typeface="+mn-lt"/>
              </a:rPr>
              <a:t> </a:t>
            </a:r>
            <a:r>
              <a:rPr lang="fr-BE" dirty="0" err="1">
                <a:latin typeface="+mn-lt"/>
              </a:rPr>
              <a:t>unclear</a:t>
            </a:r>
            <a:endParaRPr lang="fr-BE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fr-BE" dirty="0">
              <a:latin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9E6E641-0B08-0A4B-B0AA-090E80EA045D}"/>
              </a:ext>
            </a:extLst>
          </p:cNvPr>
          <p:cNvSpPr/>
          <p:nvPr/>
        </p:nvSpPr>
        <p:spPr>
          <a:xfrm rot="18548355">
            <a:off x="343694" y="5491956"/>
            <a:ext cx="387350" cy="2233613"/>
          </a:xfrm>
          <a:prstGeom prst="rect">
            <a:avLst/>
          </a:prstGeom>
          <a:solidFill>
            <a:srgbClr val="AB2190"/>
          </a:solidFill>
          <a:ln>
            <a:solidFill>
              <a:srgbClr val="AB2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508250" y="611188"/>
            <a:ext cx="9129713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b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Humanitarian Partnership Certificate 2021-2027 (1)</a:t>
            </a:r>
            <a:endParaRPr lang="en-US" altLang="en-US" sz="2800" b="1" i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24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40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1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404813"/>
            <a:ext cx="2405063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 rot="14333388">
            <a:off x="276225" y="-647700"/>
            <a:ext cx="355600" cy="1908176"/>
          </a:xfrm>
          <a:prstGeom prst="rect">
            <a:avLst/>
          </a:prstGeom>
          <a:solidFill>
            <a:srgbClr val="D6DF22"/>
          </a:solidFill>
          <a:ln>
            <a:solidFill>
              <a:srgbClr val="D6D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 rot="17988360">
            <a:off x="11358562" y="-711199"/>
            <a:ext cx="398463" cy="2017712"/>
          </a:xfrm>
          <a:prstGeom prst="rect">
            <a:avLst/>
          </a:prstGeom>
          <a:solidFill>
            <a:srgbClr val="22ABE2"/>
          </a:solidFill>
          <a:ln>
            <a:solidFill>
              <a:srgbClr val="22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 rot="13683677">
            <a:off x="11628438" y="5556250"/>
            <a:ext cx="382588" cy="1766887"/>
          </a:xfrm>
          <a:prstGeom prst="rect">
            <a:avLst/>
          </a:prstGeom>
          <a:solidFill>
            <a:srgbClr val="F57923"/>
          </a:solidFill>
          <a:ln>
            <a:solidFill>
              <a:srgbClr val="F57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 rot="18548355">
            <a:off x="191294" y="5339556"/>
            <a:ext cx="387350" cy="2233613"/>
          </a:xfrm>
          <a:prstGeom prst="rect">
            <a:avLst/>
          </a:prstGeom>
          <a:solidFill>
            <a:srgbClr val="AB2190"/>
          </a:solidFill>
          <a:ln>
            <a:solidFill>
              <a:srgbClr val="AB2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3A25949-BC2C-0B41-94F7-83097FC248CF}"/>
              </a:ext>
            </a:extLst>
          </p:cNvPr>
          <p:cNvSpPr txBox="1"/>
          <p:nvPr/>
        </p:nvSpPr>
        <p:spPr>
          <a:xfrm>
            <a:off x="593725" y="2344738"/>
            <a:ext cx="11044238" cy="54625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cs typeface="Calibri" panose="020F0502020204030204" pitchFamily="34" charset="0"/>
              </a:rPr>
              <a:t>ECHO Partnership will follow the new  </a:t>
            </a:r>
            <a:r>
              <a:rPr lang="en-US" b="1" dirty="0">
                <a:cs typeface="Calibri" panose="020F0502020204030204" pitchFamily="34" charset="0"/>
              </a:rPr>
              <a:t>European Commission corporate approach </a:t>
            </a:r>
            <a:r>
              <a:rPr lang="en-US" dirty="0">
                <a:cs typeface="Calibri" panose="020F0502020204030204" pitchFamily="34" charset="0"/>
              </a:rPr>
              <a:t>and be based on a </a:t>
            </a:r>
            <a:r>
              <a:rPr lang="en-US" b="1" dirty="0">
                <a:cs typeface="Calibri" panose="020F0502020204030204" pitchFamily="34" charset="0"/>
              </a:rPr>
              <a:t>certification process </a:t>
            </a:r>
            <a:endParaRPr lang="en-US" dirty="0">
              <a:cs typeface="Calibri" panose="020F0502020204030204" pitchFamily="34" charset="0"/>
              <a:sym typeface="Wingdings" pitchFamily="2" charset="2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cs typeface="Calibri" panose="020F0502020204030204" pitchFamily="34" charset="0"/>
              </a:rPr>
              <a:t>Certificate issued if successful ex-ante assessment (instead of a FPA signed) </a:t>
            </a:r>
          </a:p>
          <a:p>
            <a:pPr marL="742950" lvl="1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cs typeface="Calibri" panose="020F0502020204030204" pitchFamily="34" charset="0"/>
              </a:rPr>
              <a:t>Find here the </a:t>
            </a:r>
            <a:r>
              <a:rPr lang="en-US" dirty="0">
                <a:cs typeface="Calibri" panose="020F0502020204030204" pitchFamily="34" charset="0"/>
                <a:hlinkClick r:id="rId4"/>
              </a:rPr>
              <a:t>findings and recommendations</a:t>
            </a:r>
            <a:r>
              <a:rPr lang="en-US" dirty="0">
                <a:cs typeface="Calibri" panose="020F0502020204030204" pitchFamily="34" charset="0"/>
              </a:rPr>
              <a:t> of the FPA Watch Group survey on the ex-ante assessment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cs typeface="Calibri" panose="020F0502020204030204" pitchFamily="34" charset="0"/>
              </a:rPr>
              <a:t>Certificates </a:t>
            </a:r>
            <a:r>
              <a:rPr lang="en-US" b="1" dirty="0">
                <a:cs typeface="Calibri" panose="020F0502020204030204" pitchFamily="34" charset="0"/>
              </a:rPr>
              <a:t>delivered before the end of 2020 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cs typeface="Calibri" panose="020F0502020204030204" pitchFamily="34" charset="0"/>
              </a:rPr>
              <a:t>Once a partner NGO has been granted a Certificate, the NGO will have to sign a receipt letter (process to be potentially adapted in the medium-/long-term)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cs typeface="Calibri" panose="020F050202020403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2508250" y="611188"/>
            <a:ext cx="9129713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b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 Humanitarian Partnership Certificate 2021-2027 (2)</a:t>
            </a:r>
            <a:endParaRPr lang="en-US" altLang="en-US" sz="2800" b="1" i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24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40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67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404813"/>
            <a:ext cx="2405063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 rot="14333388">
            <a:off x="276225" y="-647700"/>
            <a:ext cx="355600" cy="1908176"/>
          </a:xfrm>
          <a:prstGeom prst="rect">
            <a:avLst/>
          </a:prstGeom>
          <a:solidFill>
            <a:srgbClr val="D6DF22"/>
          </a:solidFill>
          <a:ln>
            <a:solidFill>
              <a:srgbClr val="D6D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 rot="17988360">
            <a:off x="11358562" y="-711199"/>
            <a:ext cx="398463" cy="2017712"/>
          </a:xfrm>
          <a:prstGeom prst="rect">
            <a:avLst/>
          </a:prstGeom>
          <a:solidFill>
            <a:srgbClr val="22ABE2"/>
          </a:solidFill>
          <a:ln>
            <a:solidFill>
              <a:srgbClr val="22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Rectangle 11"/>
          <p:cNvSpPr/>
          <p:nvPr/>
        </p:nvSpPr>
        <p:spPr>
          <a:xfrm rot="13683677">
            <a:off x="11628438" y="5556250"/>
            <a:ext cx="382588" cy="1766887"/>
          </a:xfrm>
          <a:prstGeom prst="rect">
            <a:avLst/>
          </a:prstGeom>
          <a:solidFill>
            <a:srgbClr val="F57923"/>
          </a:solidFill>
          <a:ln>
            <a:solidFill>
              <a:srgbClr val="F57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 rot="18548355">
            <a:off x="191294" y="5339556"/>
            <a:ext cx="387350" cy="2233613"/>
          </a:xfrm>
          <a:prstGeom prst="rect">
            <a:avLst/>
          </a:prstGeom>
          <a:solidFill>
            <a:srgbClr val="AB2190"/>
          </a:solidFill>
          <a:ln>
            <a:solidFill>
              <a:srgbClr val="AB2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3A25949-BC2C-0B41-94F7-83097FC248CF}"/>
              </a:ext>
            </a:extLst>
          </p:cNvPr>
          <p:cNvSpPr txBox="1"/>
          <p:nvPr/>
        </p:nvSpPr>
        <p:spPr>
          <a:xfrm>
            <a:off x="582613" y="1958975"/>
            <a:ext cx="10452100" cy="7080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cs typeface="Calibri" panose="020F0502020204030204" pitchFamily="34" charset="0"/>
              </a:rPr>
              <a:t>Main changes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cs typeface="Calibri" panose="020F0502020204030204" pitchFamily="34" charset="0"/>
              </a:rPr>
              <a:t>Reduced content compared to the FPA since technically it is not a contract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cs typeface="Calibri" panose="020F0502020204030204" pitchFamily="34" charset="0"/>
              </a:rPr>
              <a:t>Find here the </a:t>
            </a:r>
            <a:r>
              <a:rPr lang="en-US" dirty="0">
                <a:cs typeface="Calibri" panose="020F0502020204030204" pitchFamily="34" charset="0"/>
                <a:hlinkClick r:id="rId4"/>
              </a:rPr>
              <a:t>feedback</a:t>
            </a:r>
            <a:r>
              <a:rPr lang="en-US" dirty="0">
                <a:cs typeface="Calibri" panose="020F0502020204030204" pitchFamily="34" charset="0"/>
              </a:rPr>
              <a:t> from the FPA Task Force on the content of the Certificate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cs typeface="Calibri" panose="020F0502020204030204" pitchFamily="34" charset="0"/>
              </a:rPr>
              <a:t>Publication by ECHO of 3 types of Certificates on </a:t>
            </a:r>
            <a:r>
              <a:rPr lang="en-US" dirty="0">
                <a:cs typeface="Calibri" panose="020F0502020204030204" pitchFamily="34" charset="0"/>
                <a:hlinkClick r:id="rId5"/>
              </a:rPr>
              <a:t>ECHO Partners' Website</a:t>
            </a:r>
            <a:r>
              <a:rPr lang="en-US" dirty="0">
                <a:cs typeface="Calibri" panose="020F0502020204030204" pitchFamily="34" charset="0"/>
              </a:rPr>
              <a:t> (Partnership Certificate, Niche Partnership Certificate and Programmatic Partnership Certificate)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cs typeface="Calibri" panose="020F0502020204030204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cs typeface="Calibri" panose="020F0502020204030204" pitchFamily="34" charset="0"/>
              </a:rPr>
              <a:t>Next steps?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cs typeface="Calibri" panose="020F0502020204030204" pitchFamily="34" charset="0"/>
              </a:rPr>
              <a:t>Monitor the certification process to make sure NGOs receive the certificate in due time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cs typeface="Calibri" panose="020F0502020204030204" pitchFamily="34" charset="0"/>
              </a:rPr>
              <a:t>FPA WG to continue its engagement and clarify ECHO’s future expectations regarding audit and annual assessment exercises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cs typeface="Calibri" panose="020F0502020204030204" pitchFamily="34" charset="0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2201863" y="700088"/>
            <a:ext cx="9502775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b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project cycle: 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sz="24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40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404813"/>
            <a:ext cx="2405063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 rot="14333388">
            <a:off x="276225" y="-647700"/>
            <a:ext cx="355600" cy="1908176"/>
          </a:xfrm>
          <a:prstGeom prst="rect">
            <a:avLst/>
          </a:prstGeom>
          <a:solidFill>
            <a:srgbClr val="D6DF22"/>
          </a:solidFill>
          <a:ln>
            <a:solidFill>
              <a:srgbClr val="D6D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 rot="17988360">
            <a:off x="11358562" y="-711199"/>
            <a:ext cx="398463" cy="2017712"/>
          </a:xfrm>
          <a:prstGeom prst="rect">
            <a:avLst/>
          </a:prstGeom>
          <a:solidFill>
            <a:srgbClr val="22ABE2"/>
          </a:solidFill>
          <a:ln>
            <a:solidFill>
              <a:srgbClr val="22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 rot="18548355">
            <a:off x="191294" y="5339556"/>
            <a:ext cx="387350" cy="2233613"/>
          </a:xfrm>
          <a:prstGeom prst="rect">
            <a:avLst/>
          </a:prstGeom>
          <a:solidFill>
            <a:srgbClr val="AB2190"/>
          </a:solidFill>
          <a:ln>
            <a:solidFill>
              <a:srgbClr val="AB2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graphicFrame>
        <p:nvGraphicFramePr>
          <p:cNvPr id="3" name="Diagram 2"/>
          <p:cNvGraphicFramePr/>
          <p:nvPr/>
        </p:nvGraphicFramePr>
        <p:xfrm>
          <a:off x="164868" y="1665441"/>
          <a:ext cx="6472012" cy="4426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807075" y="2232025"/>
            <a:ext cx="5749925" cy="3294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BE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Where</a:t>
            </a:r>
            <a:r>
              <a:rPr lang="fr-BE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do </a:t>
            </a:r>
            <a:r>
              <a:rPr lang="fr-BE" b="1" dirty="0" err="1">
                <a:solidFill>
                  <a:schemeClr val="accent1">
                    <a:lumMod val="50000"/>
                  </a:schemeClr>
                </a:solidFill>
                <a:latin typeface="+mn-lt"/>
              </a:rPr>
              <a:t>we</a:t>
            </a:r>
            <a:r>
              <a:rPr lang="fr-BE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stand?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BE" sz="1000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dirty="0">
                <a:latin typeface="+mn-lt"/>
              </a:rPr>
              <a:t>New MGA </a:t>
            </a:r>
            <a:r>
              <a:rPr lang="fr-BE" dirty="0" err="1">
                <a:latin typeface="+mn-lt"/>
              </a:rPr>
              <a:t>presented</a:t>
            </a:r>
            <a:r>
              <a:rPr lang="fr-BE" dirty="0">
                <a:latin typeface="+mn-lt"/>
              </a:rPr>
              <a:t> to the FPA WG but not </a:t>
            </a:r>
            <a:r>
              <a:rPr lang="fr-BE" dirty="0" err="1">
                <a:latin typeface="+mn-lt"/>
              </a:rPr>
              <a:t>yet</a:t>
            </a:r>
            <a:r>
              <a:rPr lang="fr-BE" dirty="0">
                <a:latin typeface="+mn-lt"/>
              </a:rPr>
              <a:t> </a:t>
            </a:r>
            <a:r>
              <a:rPr lang="fr-BE" dirty="0" err="1">
                <a:latin typeface="+mn-lt"/>
              </a:rPr>
              <a:t>released</a:t>
            </a:r>
            <a:endParaRPr lang="fr-BE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dirty="0">
                <a:latin typeface="+mn-lt"/>
              </a:rPr>
              <a:t>E-Single </a:t>
            </a:r>
            <a:r>
              <a:rPr lang="fr-BE" dirty="0" err="1">
                <a:latin typeface="+mn-lt"/>
              </a:rPr>
              <a:t>Form</a:t>
            </a:r>
            <a:r>
              <a:rPr lang="fr-BE" dirty="0">
                <a:latin typeface="+mn-lt"/>
              </a:rPr>
              <a:t> and </a:t>
            </a:r>
            <a:r>
              <a:rPr lang="fr-BE" dirty="0" err="1">
                <a:latin typeface="+mn-lt"/>
              </a:rPr>
              <a:t>annex</a:t>
            </a:r>
            <a:r>
              <a:rPr lang="fr-BE" dirty="0">
                <a:latin typeface="+mn-lt"/>
              </a:rPr>
              <a:t> on budget </a:t>
            </a:r>
            <a:r>
              <a:rPr lang="fr-BE" dirty="0" err="1">
                <a:latin typeface="+mn-lt"/>
              </a:rPr>
              <a:t>presented</a:t>
            </a:r>
            <a:r>
              <a:rPr lang="fr-BE" dirty="0">
                <a:latin typeface="+mn-lt"/>
              </a:rPr>
              <a:t> to the Watch Group (19.10)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dirty="0" err="1">
                <a:latin typeface="+mn-lt"/>
              </a:rPr>
              <a:t>Partners</a:t>
            </a:r>
            <a:r>
              <a:rPr lang="fr-BE" dirty="0">
                <a:latin typeface="+mn-lt"/>
              </a:rPr>
              <a:t> </a:t>
            </a:r>
            <a:r>
              <a:rPr lang="fr-BE" dirty="0" err="1">
                <a:latin typeface="+mn-lt"/>
              </a:rPr>
              <a:t>piloting</a:t>
            </a:r>
            <a:r>
              <a:rPr lang="fr-BE" dirty="0">
                <a:latin typeface="+mn-lt"/>
              </a:rPr>
              <a:t> of the e-Single </a:t>
            </a:r>
            <a:r>
              <a:rPr lang="fr-BE" dirty="0" err="1">
                <a:latin typeface="+mn-lt"/>
              </a:rPr>
              <a:t>Form</a:t>
            </a:r>
            <a:r>
              <a:rPr lang="fr-BE" dirty="0">
                <a:latin typeface="+mn-lt"/>
              </a:rPr>
              <a:t> </a:t>
            </a:r>
            <a:r>
              <a:rPr lang="fr-BE" dirty="0" err="1">
                <a:latin typeface="+mn-lt"/>
              </a:rPr>
              <a:t>since</a:t>
            </a:r>
            <a:r>
              <a:rPr lang="fr-BE" dirty="0">
                <a:latin typeface="+mn-lt"/>
              </a:rPr>
              <a:t> </a:t>
            </a:r>
            <a:r>
              <a:rPr lang="fr-BE" dirty="0" err="1">
                <a:latin typeface="+mn-lt"/>
              </a:rPr>
              <a:t>mid-October</a:t>
            </a:r>
            <a:r>
              <a:rPr lang="fr-BE" dirty="0">
                <a:latin typeface="+mn-lt"/>
              </a:rPr>
              <a:t>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dirty="0" err="1">
                <a:latin typeface="+mn-lt"/>
              </a:rPr>
              <a:t>Task</a:t>
            </a:r>
            <a:r>
              <a:rPr lang="fr-BE" dirty="0">
                <a:latin typeface="+mn-lt"/>
              </a:rPr>
              <a:t> Force &amp; ECHO </a:t>
            </a:r>
            <a:r>
              <a:rPr lang="fr-BE" dirty="0" err="1">
                <a:latin typeface="+mn-lt"/>
              </a:rPr>
              <a:t>working</a:t>
            </a:r>
            <a:r>
              <a:rPr lang="fr-BE" dirty="0">
                <a:latin typeface="+mn-lt"/>
              </a:rPr>
              <a:t> on budget </a:t>
            </a:r>
            <a:r>
              <a:rPr lang="fr-BE" dirty="0" err="1">
                <a:latin typeface="+mn-lt"/>
              </a:rPr>
              <a:t>template</a:t>
            </a:r>
            <a:endParaRPr lang="fr-BE" dirty="0">
              <a:latin typeface="+mn-lt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dirty="0">
                <a:latin typeface="+mn-lt"/>
              </a:rPr>
              <a:t>First training modules </a:t>
            </a:r>
            <a:r>
              <a:rPr lang="fr-BE" dirty="0" err="1">
                <a:latin typeface="+mn-lt"/>
              </a:rPr>
              <a:t>announced</a:t>
            </a:r>
            <a:r>
              <a:rPr lang="fr-BE" dirty="0">
                <a:latin typeface="+mn-lt"/>
              </a:rPr>
              <a:t>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fr-BE" dirty="0" err="1">
                <a:latin typeface="+mn-lt"/>
              </a:rPr>
              <a:t>HIPs</a:t>
            </a:r>
            <a:r>
              <a:rPr lang="fr-BE" dirty="0">
                <a:latin typeface="+mn-lt"/>
              </a:rPr>
              <a:t> 2021: to </a:t>
            </a:r>
            <a:r>
              <a:rPr lang="fr-BE" dirty="0" err="1">
                <a:latin typeface="+mn-lt"/>
              </a:rPr>
              <a:t>be</a:t>
            </a:r>
            <a:r>
              <a:rPr lang="fr-BE" dirty="0">
                <a:latin typeface="+mn-lt"/>
              </a:rPr>
              <a:t> </a:t>
            </a:r>
            <a:r>
              <a:rPr lang="fr-BE" dirty="0" err="1">
                <a:latin typeface="+mn-lt"/>
              </a:rPr>
              <a:t>published</a:t>
            </a:r>
            <a:r>
              <a:rPr lang="fr-BE" dirty="0">
                <a:latin typeface="+mn-lt"/>
              </a:rPr>
              <a:t> end of </a:t>
            </a:r>
            <a:r>
              <a:rPr lang="fr-BE" dirty="0" err="1">
                <a:latin typeface="+mn-lt"/>
              </a:rPr>
              <a:t>October</a:t>
            </a:r>
            <a:r>
              <a:rPr lang="fr-BE" dirty="0">
                <a:latin typeface="+mn-lt"/>
              </a:rPr>
              <a:t>, </a:t>
            </a:r>
            <a:r>
              <a:rPr lang="fr-BE" dirty="0" err="1">
                <a:latin typeface="+mn-lt"/>
              </a:rPr>
              <a:t>beginning</a:t>
            </a:r>
            <a:r>
              <a:rPr lang="fr-BE" dirty="0">
                <a:latin typeface="+mn-lt"/>
              </a:rPr>
              <a:t> of </a:t>
            </a:r>
            <a:r>
              <a:rPr lang="fr-BE" dirty="0" err="1">
                <a:latin typeface="+mn-lt"/>
              </a:rPr>
              <a:t>November</a:t>
            </a:r>
            <a:r>
              <a:rPr lang="fr-BE" dirty="0">
                <a:latin typeface="+mn-lt"/>
              </a:rPr>
              <a:t> </a:t>
            </a:r>
            <a:r>
              <a:rPr lang="fr-BE" dirty="0" err="1">
                <a:latin typeface="+mn-lt"/>
              </a:rPr>
              <a:t>with</a:t>
            </a:r>
            <a:r>
              <a:rPr lang="fr-BE" dirty="0">
                <a:latin typeface="+mn-lt"/>
              </a:rPr>
              <a:t> deadlines for </a:t>
            </a:r>
            <a:r>
              <a:rPr lang="fr-BE" dirty="0" err="1">
                <a:latin typeface="+mn-lt"/>
              </a:rPr>
              <a:t>submission</a:t>
            </a:r>
            <a:r>
              <a:rPr lang="fr-BE" dirty="0">
                <a:latin typeface="+mn-lt"/>
              </a:rPr>
              <a:t> </a:t>
            </a:r>
            <a:r>
              <a:rPr lang="fr-BE" dirty="0" err="1">
                <a:latin typeface="+mn-lt"/>
              </a:rPr>
              <a:t>earliest</a:t>
            </a:r>
            <a:r>
              <a:rPr lang="fr-BE" dirty="0">
                <a:latin typeface="+mn-lt"/>
              </a:rPr>
              <a:t> end </a:t>
            </a:r>
            <a:r>
              <a:rPr lang="fr-BE" dirty="0" err="1">
                <a:latin typeface="+mn-lt"/>
              </a:rPr>
              <a:t>January</a:t>
            </a:r>
            <a:r>
              <a:rPr lang="fr-BE" dirty="0">
                <a:latin typeface="+mn-lt"/>
              </a:rPr>
              <a:t> 2021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BE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 rot="13683677">
            <a:off x="11628438" y="5556250"/>
            <a:ext cx="382588" cy="1766887"/>
          </a:xfrm>
          <a:prstGeom prst="rect">
            <a:avLst/>
          </a:prstGeom>
          <a:solidFill>
            <a:srgbClr val="F57923"/>
          </a:solidFill>
          <a:ln>
            <a:solidFill>
              <a:srgbClr val="F57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2508250" y="611188"/>
            <a:ext cx="950277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b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Model Grant Agreement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4000" b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(MGA) (1)</a:t>
            </a:r>
            <a:endParaRPr lang="en-US" altLang="en-US" sz="2800" b="1" i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24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40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404813"/>
            <a:ext cx="2405063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 rot="14333388">
            <a:off x="276225" y="-647700"/>
            <a:ext cx="355600" cy="1908176"/>
          </a:xfrm>
          <a:prstGeom prst="rect">
            <a:avLst/>
          </a:prstGeom>
          <a:solidFill>
            <a:srgbClr val="D6DF22"/>
          </a:solidFill>
          <a:ln>
            <a:solidFill>
              <a:srgbClr val="D6D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 rot="17988360">
            <a:off x="11358562" y="-711199"/>
            <a:ext cx="398463" cy="2017712"/>
          </a:xfrm>
          <a:prstGeom prst="rect">
            <a:avLst/>
          </a:prstGeom>
          <a:solidFill>
            <a:srgbClr val="22ABE2"/>
          </a:solidFill>
          <a:ln>
            <a:solidFill>
              <a:srgbClr val="22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 rot="18548355">
            <a:off x="191294" y="5339556"/>
            <a:ext cx="387350" cy="2233613"/>
          </a:xfrm>
          <a:prstGeom prst="rect">
            <a:avLst/>
          </a:prstGeom>
          <a:solidFill>
            <a:srgbClr val="AB2190"/>
          </a:solidFill>
          <a:ln>
            <a:solidFill>
              <a:srgbClr val="AB2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951B27C-193B-0A4F-9924-9746FCF47B77}"/>
              </a:ext>
            </a:extLst>
          </p:cNvPr>
          <p:cNvSpPr txBox="1"/>
          <p:nvPr/>
        </p:nvSpPr>
        <p:spPr>
          <a:xfrm>
            <a:off x="665163" y="1933575"/>
            <a:ext cx="11345862" cy="521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cs typeface="Calibri" panose="020F0502020204030204" pitchFamily="34" charset="0"/>
              </a:rPr>
              <a:t>A new EC </a:t>
            </a:r>
            <a:r>
              <a:rPr lang="en-US" b="1" dirty="0">
                <a:cs typeface="Calibri" panose="020F0502020204030204" pitchFamily="34" charset="0"/>
              </a:rPr>
              <a:t>corporate Model Grant Agreement </a:t>
            </a:r>
            <a:r>
              <a:rPr lang="en-US" dirty="0">
                <a:cs typeface="Calibri" panose="020F0502020204030204" pitchFamily="34" charset="0"/>
              </a:rPr>
              <a:t>(MGA) introduced as from 2021 by Commission Decision of 12 June 2020 (C(2020)3759 final) to all EC DGs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cs typeface="Calibri" panose="020F0502020204030204" pitchFamily="34" charset="0"/>
              </a:rPr>
              <a:t>The MGA template was presented to the Task Force and then to FPA Watch Group (01.10) but is not released yet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cs typeface="Calibri" panose="020F0502020204030204" pitchFamily="34" charset="0"/>
              </a:rPr>
              <a:t>Feedback from the Task Force can be found </a:t>
            </a:r>
            <a:r>
              <a:rPr lang="en-US" u="sng" dirty="0">
                <a:cs typeface="Calibri" panose="020F0502020204030204" pitchFamily="34" charset="0"/>
                <a:hlinkClick r:id="rId4"/>
              </a:rPr>
              <a:t>here</a:t>
            </a:r>
            <a:r>
              <a:rPr lang="en-US" dirty="0">
                <a:cs typeface="Calibri" panose="020F0502020204030204" pitchFamily="34" charset="0"/>
              </a:rPr>
              <a:t> and questions from the WG </a:t>
            </a:r>
            <a:r>
              <a:rPr lang="en-US" dirty="0">
                <a:cs typeface="Calibri" panose="020F0502020204030204" pitchFamily="34" charset="0"/>
                <a:hlinkClick r:id="rId5"/>
              </a:rPr>
              <a:t>there</a:t>
            </a:r>
            <a:endParaRPr lang="en-US" dirty="0">
              <a:cs typeface="Calibri" panose="020F0502020204030204" pitchFamily="34" charset="0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cs typeface="Calibri" panose="020F0502020204030204" pitchFamily="34" charset="0"/>
              </a:rPr>
              <a:t>Format is different from the current ECHO Grant Agreement but the majority of rules are similar</a:t>
            </a:r>
            <a:r>
              <a:rPr lang="en-US" b="1" dirty="0">
                <a:cs typeface="Calibri" panose="020F0502020204030204" pitchFamily="34" charset="0"/>
              </a:rPr>
              <a:t> </a:t>
            </a:r>
            <a:r>
              <a:rPr lang="en-US" dirty="0">
                <a:cs typeface="Calibri" panose="020F0502020204030204" pitchFamily="34" charset="0"/>
              </a:rPr>
              <a:t>to the current FPA 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cs typeface="Calibri" panose="020F0502020204030204" pitchFamily="34" charset="0"/>
              </a:rPr>
              <a:t>New language (imposed by the corporate nature of the template) but continuity of approach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cs typeface="Calibri" panose="020F0502020204030204" pitchFamily="34" charset="0"/>
              </a:rPr>
              <a:t>Further clarity will be provided in EC corporate guidance in Annotated Grant Agreement (AGA) 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cs typeface="Calibri" panose="020F0502020204030204" pitchFamily="34" charset="0"/>
              </a:rPr>
              <a:t>Annex 5 (specific to ECHO) to reflect the specificities of EU Humanitarian Aid that are not included in the general MGA template  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cs typeface="Calibri" panose="020F0502020204030204" pitchFamily="34" charset="0"/>
              </a:rPr>
              <a:t>Additionally there will be specific ECHO guidance to complement the AGA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>
                <a:cs typeface="Calibri" panose="020F0502020204030204" pitchFamily="34" charset="0"/>
              </a:rPr>
              <a:t>MGA to be used for signed contracts as of January 2021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 rot="13683677">
            <a:off x="11628438" y="5556250"/>
            <a:ext cx="382588" cy="1766887"/>
          </a:xfrm>
          <a:prstGeom prst="rect">
            <a:avLst/>
          </a:prstGeom>
          <a:solidFill>
            <a:srgbClr val="F57923"/>
          </a:solidFill>
          <a:ln>
            <a:solidFill>
              <a:srgbClr val="F57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2508250" y="611188"/>
            <a:ext cx="9502775" cy="186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b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Model Grant Agreement (2)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2400" b="1" i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structure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sz="24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40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7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404813"/>
            <a:ext cx="2405063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 rot="14333388">
            <a:off x="276225" y="-647700"/>
            <a:ext cx="355600" cy="1908176"/>
          </a:xfrm>
          <a:prstGeom prst="rect">
            <a:avLst/>
          </a:prstGeom>
          <a:solidFill>
            <a:srgbClr val="D6DF22"/>
          </a:solidFill>
          <a:ln>
            <a:solidFill>
              <a:srgbClr val="D6D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 rot="17988360">
            <a:off x="11358562" y="-711199"/>
            <a:ext cx="398463" cy="2017712"/>
          </a:xfrm>
          <a:prstGeom prst="rect">
            <a:avLst/>
          </a:prstGeom>
          <a:solidFill>
            <a:srgbClr val="22ABE2"/>
          </a:solidFill>
          <a:ln>
            <a:solidFill>
              <a:srgbClr val="22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 rot="18548355">
            <a:off x="191294" y="5339556"/>
            <a:ext cx="387350" cy="2233613"/>
          </a:xfrm>
          <a:prstGeom prst="rect">
            <a:avLst/>
          </a:prstGeom>
          <a:solidFill>
            <a:srgbClr val="AB2190"/>
          </a:solidFill>
          <a:ln>
            <a:solidFill>
              <a:srgbClr val="AB2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391" name="ZoneTexte 6"/>
          <p:cNvSpPr txBox="1">
            <a:spLocks noChangeArrowheads="1"/>
          </p:cNvSpPr>
          <p:nvPr/>
        </p:nvSpPr>
        <p:spPr bwMode="auto">
          <a:xfrm>
            <a:off x="1106488" y="1778000"/>
            <a:ext cx="8075612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fr-FR"/>
          </a:p>
          <a:p>
            <a:pPr eaLnBrk="1" hangingPunct="1"/>
            <a:r>
              <a:rPr lang="en-US" altLang="fr-FR"/>
              <a:t>Structure of the MGA (both specific and general conditions)</a:t>
            </a:r>
          </a:p>
          <a:p>
            <a:pPr eaLnBrk="1" hangingPunct="1"/>
            <a:endParaRPr lang="en-US" altLang="fr-FR"/>
          </a:p>
          <a:p>
            <a:pPr eaLnBrk="1" hangingPunct="1">
              <a:lnSpc>
                <a:spcPct val="150000"/>
              </a:lnSpc>
            </a:pPr>
            <a:r>
              <a:rPr lang="en-US" altLang="fr-FR" sz="1600" b="1"/>
              <a:t>Terms and Conditions</a:t>
            </a:r>
            <a:r>
              <a:rPr lang="en-US" altLang="fr-FR" sz="1600"/>
              <a:t>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fr-FR" sz="1600"/>
              <a:t>Data sheet </a:t>
            </a:r>
            <a:r>
              <a:rPr lang="en-US" altLang="fr-FR" sz="1600">
                <a:sym typeface="Wingdings" panose="05000000000000000000" pitchFamily="2" charset="2"/>
              </a:rPr>
              <a:t>is the</a:t>
            </a:r>
            <a:r>
              <a:rPr lang="en-US" altLang="fr-FR" sz="1600"/>
              <a:t> ‘specific’ part of the agreement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fr-FR" sz="1600"/>
              <a:t>Chapters 1-6 are the ‘general’ part of the agreement</a:t>
            </a:r>
          </a:p>
          <a:p>
            <a:pPr eaLnBrk="1" hangingPunct="1">
              <a:lnSpc>
                <a:spcPct val="150000"/>
              </a:lnSpc>
            </a:pPr>
            <a:endParaRPr lang="en-US" altLang="fr-FR" sz="1600"/>
          </a:p>
          <a:p>
            <a:pPr eaLnBrk="1" hangingPunct="1">
              <a:lnSpc>
                <a:spcPct val="150000"/>
              </a:lnSpc>
            </a:pPr>
            <a:r>
              <a:rPr lang="en-US" altLang="fr-FR" sz="1600" b="1"/>
              <a:t>Annex 1 </a:t>
            </a:r>
            <a:r>
              <a:rPr lang="en-US" altLang="fr-FR" sz="1600"/>
              <a:t>Description of the action (e-Single Form)</a:t>
            </a:r>
            <a:endParaRPr lang="en-US" altLang="fr-FR" sz="1600" b="1"/>
          </a:p>
          <a:p>
            <a:pPr eaLnBrk="1" hangingPunct="1">
              <a:lnSpc>
                <a:spcPct val="150000"/>
              </a:lnSpc>
            </a:pPr>
            <a:r>
              <a:rPr lang="en-US" altLang="fr-FR" sz="1600" b="1"/>
              <a:t>Annex 2 </a:t>
            </a:r>
            <a:r>
              <a:rPr lang="en-US" altLang="fr-FR" sz="1600"/>
              <a:t>Budget (corporate template)</a:t>
            </a:r>
            <a:endParaRPr lang="en-US" altLang="fr-FR" sz="1600" b="1"/>
          </a:p>
          <a:p>
            <a:pPr eaLnBrk="1" hangingPunct="1">
              <a:lnSpc>
                <a:spcPct val="150000"/>
              </a:lnSpc>
            </a:pPr>
            <a:r>
              <a:rPr lang="en-US" altLang="fr-FR" sz="1600" b="1"/>
              <a:t>Annex 3 </a:t>
            </a:r>
            <a:r>
              <a:rPr lang="en-US" altLang="fr-FR" sz="1600"/>
              <a:t>Accession Form for multi-beneficiary actions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fr-FR" sz="1600" b="1"/>
              <a:t>Annex 4 </a:t>
            </a:r>
            <a:r>
              <a:rPr lang="en-US" altLang="fr-FR" sz="1600"/>
              <a:t>Financial statement model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fr-FR" sz="1600" b="1"/>
              <a:t>Annex 5 </a:t>
            </a:r>
            <a:r>
              <a:rPr lang="en-US" altLang="fr-FR" sz="1600"/>
              <a:t>Specific rules for humanitarian aid </a:t>
            </a:r>
          </a:p>
          <a:p>
            <a:pPr eaLnBrk="1" hangingPunct="1"/>
            <a:endParaRPr lang="en-US" altLang="fr-FR" sz="1600"/>
          </a:p>
        </p:txBody>
      </p: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ABEDC39B-ABE9-DB4A-9BAB-3368D59A0753}"/>
              </a:ext>
            </a:extLst>
          </p:cNvPr>
          <p:cNvGraphicFramePr>
            <a:graphicFrameLocks noGrp="1"/>
          </p:cNvGraphicFramePr>
          <p:nvPr/>
        </p:nvGraphicFramePr>
        <p:xfrm>
          <a:off x="749300" y="1908175"/>
          <a:ext cx="6591300" cy="4364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1300">
                  <a:extLst>
                    <a:ext uri="{9D8B030D-6E8A-4147-A177-3AD203B41FA5}">
                      <a16:colId xmlns:a16="http://schemas.microsoft.com/office/drawing/2014/main" val="397460263"/>
                    </a:ext>
                  </a:extLst>
                </a:gridCol>
              </a:tblGrid>
              <a:tr h="4364038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24" marR="91424" marT="45722" marB="4572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5005799"/>
                  </a:ext>
                </a:extLst>
              </a:tr>
            </a:tbl>
          </a:graphicData>
        </a:graphic>
      </p:graphicFrame>
      <p:pic>
        <p:nvPicPr>
          <p:cNvPr id="12" name="Content Placeholder 5">
            <a:extLst>
              <a:ext uri="{FF2B5EF4-FFF2-40B4-BE49-F238E27FC236}">
                <a16:creationId xmlns:a16="http://schemas.microsoft.com/office/drawing/2014/main" id="{A547FC09-2E64-FE4E-808E-18C48C465A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7713" y="2017713"/>
            <a:ext cx="2938462" cy="4143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Rectangle 13"/>
          <p:cNvSpPr/>
          <p:nvPr/>
        </p:nvSpPr>
        <p:spPr>
          <a:xfrm rot="13683677">
            <a:off x="11628438" y="5556250"/>
            <a:ext cx="382588" cy="1766887"/>
          </a:xfrm>
          <a:prstGeom prst="rect">
            <a:avLst/>
          </a:prstGeom>
          <a:solidFill>
            <a:srgbClr val="F57923"/>
          </a:solidFill>
          <a:ln>
            <a:solidFill>
              <a:srgbClr val="F57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2508250" y="611188"/>
            <a:ext cx="950277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en-US" sz="4000" b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Model Grant Agreement (3)</a:t>
            </a:r>
            <a:endParaRPr lang="en-US" altLang="en-US" sz="2800" b="1" i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sz="2400" b="1" i="1">
                <a:solidFill>
                  <a:srgbClr val="0036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terminology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sz="4000" b="1">
              <a:solidFill>
                <a:srgbClr val="0036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435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404813"/>
            <a:ext cx="2405063" cy="754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 rot="14333388">
            <a:off x="276225" y="-647700"/>
            <a:ext cx="355600" cy="1908176"/>
          </a:xfrm>
          <a:prstGeom prst="rect">
            <a:avLst/>
          </a:prstGeom>
          <a:solidFill>
            <a:srgbClr val="D6DF22"/>
          </a:solidFill>
          <a:ln>
            <a:solidFill>
              <a:srgbClr val="D6D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1" name="Rectangle 10"/>
          <p:cNvSpPr/>
          <p:nvPr/>
        </p:nvSpPr>
        <p:spPr>
          <a:xfrm rot="17988360">
            <a:off x="11358562" y="-711199"/>
            <a:ext cx="398463" cy="2017712"/>
          </a:xfrm>
          <a:prstGeom prst="rect">
            <a:avLst/>
          </a:prstGeom>
          <a:solidFill>
            <a:srgbClr val="22ABE2"/>
          </a:solidFill>
          <a:ln>
            <a:solidFill>
              <a:srgbClr val="22AB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3" name="Rectangle 12"/>
          <p:cNvSpPr/>
          <p:nvPr/>
        </p:nvSpPr>
        <p:spPr>
          <a:xfrm rot="18548355">
            <a:off x="191294" y="5339556"/>
            <a:ext cx="387350" cy="2233613"/>
          </a:xfrm>
          <a:prstGeom prst="rect">
            <a:avLst/>
          </a:prstGeom>
          <a:solidFill>
            <a:srgbClr val="AB2190"/>
          </a:solidFill>
          <a:ln>
            <a:solidFill>
              <a:srgbClr val="AB21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AC5F13B-337B-2043-BEF0-550F7F5A889D}"/>
              </a:ext>
            </a:extLst>
          </p:cNvPr>
          <p:cNvSpPr txBox="1"/>
          <p:nvPr/>
        </p:nvSpPr>
        <p:spPr>
          <a:xfrm>
            <a:off x="1184275" y="2065338"/>
            <a:ext cx="10826750" cy="4156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Grant agreement terminology changes </a:t>
            </a:r>
            <a:r>
              <a:rPr lang="en-US" sz="2000" dirty="0">
                <a:latin typeface="+mn-lt"/>
              </a:rPr>
              <a:t>(old vs. new)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n-lt"/>
              </a:rPr>
              <a:t>(aid) Beneficiaries = final recipients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n-lt"/>
              </a:rPr>
              <a:t>Partners = (grant) beneficiaries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n-lt"/>
              </a:rPr>
              <a:t>Implementing partners = financial support to third parties </a:t>
            </a:r>
          </a:p>
          <a:p>
            <a:pPr marL="285750" indent="-28575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n-lt"/>
              </a:rPr>
              <a:t>Reporting not linked to payment, e.g. interim reports = continuous reporting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n-lt"/>
              </a:rPr>
              <a:t>Reporting linked to payment = periodic reporting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latin typeface="+mn-lt"/>
              </a:rPr>
              <a:t>Financing decisions = World Wide Decision/HIPs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 rot="13683677">
            <a:off x="11628438" y="5556250"/>
            <a:ext cx="382588" cy="1766887"/>
          </a:xfrm>
          <a:prstGeom prst="rect">
            <a:avLst/>
          </a:prstGeom>
          <a:solidFill>
            <a:srgbClr val="F57923"/>
          </a:solidFill>
          <a:ln>
            <a:solidFill>
              <a:srgbClr val="F579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57923"/>
        </a:solidFill>
        <a:ln>
          <a:solidFill>
            <a:srgbClr val="F5792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IRC_PP_pages_white">
  <a:themeElements>
    <a:clrScheme name="Custom 1">
      <a:dk1>
        <a:sysClr val="windowText" lastClr="000000"/>
      </a:dk1>
      <a:lt1>
        <a:sysClr val="window" lastClr="FFFFFF"/>
      </a:lt1>
      <a:dk2>
        <a:srgbClr val="A5A5A5"/>
      </a:dk2>
      <a:lt2>
        <a:srgbClr val="FDC82F"/>
      </a:lt2>
      <a:accent1>
        <a:srgbClr val="000000"/>
      </a:accent1>
      <a:accent2>
        <a:srgbClr val="FFFFFF"/>
      </a:accent2>
      <a:accent3>
        <a:srgbClr val="9A9A9A"/>
      </a:accent3>
      <a:accent4>
        <a:srgbClr val="FDC82F"/>
      </a:accent4>
      <a:accent5>
        <a:srgbClr val="BF6828"/>
      </a:accent5>
      <a:accent6>
        <a:srgbClr val="FEDC44"/>
      </a:accent6>
      <a:hlink>
        <a:srgbClr val="BF6828"/>
      </a:hlink>
      <a:folHlink>
        <a:srgbClr val="9A9A9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DC82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ヒラギノ角ゴ Pro W3" pitchFamily="-110" charset="-128"/>
            <a:cs typeface="ヒラギノ角ゴ Pro W3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ヒラギノ角ゴ Pro W3" pitchFamily="-110" charset="-128"/>
            <a:cs typeface="ヒラギノ角ゴ Pro W3" pitchFamily="-110" charset="-128"/>
          </a:defRPr>
        </a:defPPr>
      </a:lstStyle>
    </a:lnDef>
    <a:txDef>
      <a:spPr>
        <a:noFill/>
      </a:spPr>
      <a:bodyPr wrap="square" lIns="0" tIns="0" rIns="0" bIns="0" rtlCol="0" anchor="t" anchorCtr="0">
        <a:noAutofit/>
      </a:bodyPr>
      <a:lstStyle>
        <a:defPPr>
          <a:defRPr sz="1400" dirty="0" smtClean="0">
            <a:latin typeface="Calibri" panose="020F0502020204030204" pitchFamily="34" charset="0"/>
          </a:defRPr>
        </a:defPPr>
      </a:lstStyle>
    </a:txDef>
  </a:objectDefaults>
  <a:extraClrSchemeLst>
    <a:extraClrScheme>
      <a:clrScheme name="IRC_PP_pages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pages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pages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pages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pages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C_PP_pages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pages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pages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pages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pages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pages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C_PP_pages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22168</TotalTime>
  <Words>1866</Words>
  <Application>Microsoft Office PowerPoint</Application>
  <PresentationFormat>Widescreen</PresentationFormat>
  <Paragraphs>214</Paragraphs>
  <Slides>17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Calibri</vt:lpstr>
      <vt:lpstr>Arial</vt:lpstr>
      <vt:lpstr>Calibri Light</vt:lpstr>
      <vt:lpstr>MS PGothic</vt:lpstr>
      <vt:lpstr>Wingdings</vt:lpstr>
      <vt:lpstr>Courier New</vt:lpstr>
      <vt:lpstr>ヒラギノ角ゴ Pro W3</vt:lpstr>
      <vt:lpstr>Office Theme</vt:lpstr>
      <vt:lpstr>4_IRC_PP_pages_white</vt:lpstr>
      <vt:lpstr>think-cell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Roberta Fadda</dc:creator>
  <cp:lastModifiedBy>VOICE asbl</cp:lastModifiedBy>
  <cp:revision>225</cp:revision>
  <dcterms:created xsi:type="dcterms:W3CDTF">2019-10-17T12:43:41Z</dcterms:created>
  <dcterms:modified xsi:type="dcterms:W3CDTF">2020-10-27T15:08:25Z</dcterms:modified>
</cp:coreProperties>
</file>